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3" r:id="rId1"/>
    <p:sldMasterId id="2147483672" r:id="rId2"/>
  </p:sldMasterIdLst>
  <p:notesMasterIdLst>
    <p:notesMasterId r:id="rId5"/>
  </p:notesMasterIdLst>
  <p:sldIdLst>
    <p:sldId id="278" r:id="rId3"/>
    <p:sldId id="286" r:id="rId4"/>
  </p:sldIdLst>
  <p:sldSz cx="10691813" cy="7559675"/>
  <p:notesSz cx="7099300" cy="10234613"/>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589" userDrawn="1">
          <p15:clr>
            <a:srgbClr val="A4A3A4"/>
          </p15:clr>
        </p15:guide>
        <p15:guide id="5" pos="306" userDrawn="1">
          <p15:clr>
            <a:srgbClr val="A4A3A4"/>
          </p15:clr>
        </p15:guide>
        <p15:guide id="8" pos="6565" userDrawn="1">
          <p15:clr>
            <a:srgbClr val="A4A3A4"/>
          </p15:clr>
        </p15:guide>
        <p15:guide id="9" orient="horz" pos="4536" userDrawn="1">
          <p15:clr>
            <a:srgbClr val="A4A3A4"/>
          </p15:clr>
        </p15:guide>
        <p15:guide id="10" orient="horz" pos="36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arry" initials="MP" lastIdx="1" clrIdx="0">
    <p:extLst>
      <p:ext uri="{19B8F6BF-5375-455C-9EA6-DF929625EA0E}">
        <p15:presenceInfo xmlns:p15="http://schemas.microsoft.com/office/powerpoint/2012/main" userId="0752666abe741e47" providerId="Windows Live"/>
      </p:ext>
    </p:extLst>
  </p:cmAuthor>
  <p:cmAuthor id="2" name="Saifer, Alexandra" initials="SA" lastIdx="5" clrIdx="1">
    <p:extLst>
      <p:ext uri="{19B8F6BF-5375-455C-9EA6-DF929625EA0E}">
        <p15:presenceInfo xmlns:p15="http://schemas.microsoft.com/office/powerpoint/2012/main" userId="S-1-5-21-1640781709-1673297455-612134452-878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5F7"/>
    <a:srgbClr val="7EB7E5"/>
    <a:srgbClr val="8EA0AE"/>
    <a:srgbClr val="6CCAA5"/>
    <a:srgbClr val="0079C3"/>
    <a:srgbClr val="EB6C15"/>
    <a:srgbClr val="6DCD9F"/>
    <a:srgbClr val="49ADF8"/>
    <a:srgbClr val="2890C3"/>
    <a:srgbClr val="18A4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03" autoAdjust="0"/>
    <p:restoredTop sz="96067" autoAdjust="0"/>
  </p:normalViewPr>
  <p:slideViewPr>
    <p:cSldViewPr snapToGrid="0" showGuides="1">
      <p:cViewPr varScale="1">
        <p:scale>
          <a:sx n="104" d="100"/>
          <a:sy n="104" d="100"/>
        </p:scale>
        <p:origin x="1782" y="84"/>
      </p:cViewPr>
      <p:guideLst>
        <p:guide orient="horz" pos="589"/>
        <p:guide pos="306"/>
        <p:guide pos="6565"/>
        <p:guide orient="horz" pos="4536"/>
        <p:guide orient="horz" pos="3628"/>
      </p:guideLst>
    </p:cSldViewPr>
  </p:slideViewPr>
  <p:outlineViewPr>
    <p:cViewPr>
      <p:scale>
        <a:sx n="33" d="100"/>
        <a:sy n="33" d="100"/>
      </p:scale>
      <p:origin x="0" y="0"/>
    </p:cViewPr>
  </p:outlineViewPr>
  <p:notesTextViewPr>
    <p:cViewPr>
      <p:scale>
        <a:sx n="20" d="100"/>
        <a:sy n="2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141BACA7-9DB4-49F7-A915-8C41F04D0428}" type="datetimeFigureOut">
              <a:rPr lang="en-GB" smtClean="0"/>
              <a:t>27/03/2018</a:t>
            </a:fld>
            <a:endParaRPr lang="en-GB"/>
          </a:p>
        </p:txBody>
      </p:sp>
      <p:sp>
        <p:nvSpPr>
          <p:cNvPr id="4" name="Slide Image Placeholder 3"/>
          <p:cNvSpPr>
            <a:spLocks noGrp="1" noRot="1" noChangeAspect="1"/>
          </p:cNvSpPr>
          <p:nvPr>
            <p:ph type="sldImg" idx="2"/>
          </p:nvPr>
        </p:nvSpPr>
        <p:spPr>
          <a:xfrm>
            <a:off x="1108075" y="1279525"/>
            <a:ext cx="4883150"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9A5B7A50-2290-493A-90C7-D50A176EE9D9}" type="slidenum">
              <a:rPr lang="en-GB" smtClean="0"/>
              <a:t>‹#›</a:t>
            </a:fld>
            <a:endParaRPr lang="en-GB"/>
          </a:p>
        </p:txBody>
      </p:sp>
    </p:spTree>
    <p:extLst>
      <p:ext uri="{BB962C8B-B14F-4D97-AF65-F5344CB8AC3E}">
        <p14:creationId xmlns:p14="http://schemas.microsoft.com/office/powerpoint/2010/main" val="148779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defTabSz="990478">
              <a:defRPr/>
            </a:pPr>
            <a:r>
              <a:rPr lang="en-US" sz="1300" dirty="0">
                <a:solidFill>
                  <a:schemeClr val="tx1">
                    <a:lumMod val="75000"/>
                    <a:lumOff val="25000"/>
                  </a:schemeClr>
                </a:solidFill>
              </a:rPr>
              <a:t> </a:t>
            </a:r>
          </a:p>
          <a:p>
            <a:endParaRPr lang="en-GB" dirty="0"/>
          </a:p>
          <a:p>
            <a:endParaRPr lang="en-GB" dirty="0"/>
          </a:p>
        </p:txBody>
      </p:sp>
      <p:sp>
        <p:nvSpPr>
          <p:cNvPr id="4" name="Slide Number Placeholder 3"/>
          <p:cNvSpPr>
            <a:spLocks noGrp="1"/>
          </p:cNvSpPr>
          <p:nvPr>
            <p:ph type="sldNum" sz="quarter" idx="10"/>
          </p:nvPr>
        </p:nvSpPr>
        <p:spPr/>
        <p:txBody>
          <a:bodyPr/>
          <a:lstStyle/>
          <a:p>
            <a:fld id="{9A5B7A50-2290-493A-90C7-D50A176EE9D9}" type="slidenum">
              <a:rPr lang="en-GB" smtClean="0"/>
              <a:t>2</a:t>
            </a:fld>
            <a:endParaRPr lang="en-GB"/>
          </a:p>
        </p:txBody>
      </p:sp>
    </p:spTree>
    <p:extLst>
      <p:ext uri="{BB962C8B-B14F-4D97-AF65-F5344CB8AC3E}">
        <p14:creationId xmlns:p14="http://schemas.microsoft.com/office/powerpoint/2010/main" val="9129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6F1965-FD25-4EFD-A84F-6EC77C3FD4CF}"/>
              </a:ext>
            </a:extLst>
          </p:cNvPr>
          <p:cNvSpPr/>
          <p:nvPr userDrawn="1"/>
        </p:nvSpPr>
        <p:spPr>
          <a:xfrm>
            <a:off x="0" y="0"/>
            <a:ext cx="10691813" cy="1164921"/>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63D3300-FC97-496A-B778-2D87D9995B00}"/>
              </a:ext>
            </a:extLst>
          </p:cNvPr>
          <p:cNvSpPr>
            <a:spLocks noGrp="1"/>
          </p:cNvSpPr>
          <p:nvPr>
            <p:ph type="title"/>
          </p:nvPr>
        </p:nvSpPr>
        <p:spPr/>
        <p:txBody>
          <a:bodyPr/>
          <a:lstStyle/>
          <a:p>
            <a:r>
              <a:rPr lang="en-US"/>
              <a:t>Click to edit Master title style</a:t>
            </a:r>
            <a:endParaRPr lang="en-GB"/>
          </a:p>
        </p:txBody>
      </p:sp>
      <p:sp>
        <p:nvSpPr>
          <p:cNvPr id="4" name="Freeform 5">
            <a:extLst>
              <a:ext uri="{FF2B5EF4-FFF2-40B4-BE49-F238E27FC236}">
                <a16:creationId xmlns:a16="http://schemas.microsoft.com/office/drawing/2014/main" id="{656876B4-5FBC-46F6-874E-0D8BBE1B8491}"/>
              </a:ext>
            </a:extLst>
          </p:cNvPr>
          <p:cNvSpPr>
            <a:spLocks noEditPoints="1"/>
          </p:cNvSpPr>
          <p:nvPr userDrawn="1"/>
        </p:nvSpPr>
        <p:spPr bwMode="auto">
          <a:xfrm>
            <a:off x="97503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10887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lt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6F1965-FD25-4EFD-A84F-6EC77C3FD4CF}"/>
              </a:ext>
            </a:extLst>
          </p:cNvPr>
          <p:cNvSpPr/>
          <p:nvPr userDrawn="1"/>
        </p:nvSpPr>
        <p:spPr>
          <a:xfrm>
            <a:off x="482013" y="1"/>
            <a:ext cx="7584888" cy="187489"/>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63D3300-FC97-496A-B778-2D87D9995B00}"/>
              </a:ext>
            </a:extLst>
          </p:cNvPr>
          <p:cNvSpPr>
            <a:spLocks noGrp="1"/>
          </p:cNvSpPr>
          <p:nvPr>
            <p:ph type="title"/>
          </p:nvPr>
        </p:nvSpPr>
        <p:spPr>
          <a:xfrm>
            <a:off x="482013" y="304800"/>
            <a:ext cx="7584888" cy="815341"/>
          </a:xfrm>
        </p:spPr>
        <p:txBody>
          <a:bodyPr anchor="t" anchorCtr="0">
            <a:noAutofit/>
          </a:bodyPr>
          <a:lstStyle>
            <a:lvl1pPr>
              <a:defRPr>
                <a:solidFill>
                  <a:schemeClr val="accent3"/>
                </a:solidFill>
              </a:defRPr>
            </a:lvl1pPr>
          </a:lstStyle>
          <a:p>
            <a:r>
              <a:rPr lang="en-US" dirty="0"/>
              <a:t>Click to edit Master title style</a:t>
            </a:r>
            <a:endParaRPr lang="en-GB" dirty="0"/>
          </a:p>
        </p:txBody>
      </p:sp>
      <p:sp>
        <p:nvSpPr>
          <p:cNvPr id="4" name="Freeform 5">
            <a:extLst>
              <a:ext uri="{FF2B5EF4-FFF2-40B4-BE49-F238E27FC236}">
                <a16:creationId xmlns:a16="http://schemas.microsoft.com/office/drawing/2014/main" id="{656876B4-5FBC-46F6-874E-0D8BBE1B8491}"/>
              </a:ext>
            </a:extLst>
          </p:cNvPr>
          <p:cNvSpPr>
            <a:spLocks noEditPoints="1"/>
          </p:cNvSpPr>
          <p:nvPr userDrawn="1"/>
        </p:nvSpPr>
        <p:spPr bwMode="auto">
          <a:xfrm>
            <a:off x="90391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en-GB"/>
          </a:p>
        </p:txBody>
      </p:sp>
      <p:sp>
        <p:nvSpPr>
          <p:cNvPr id="5" name="Rectangle 4">
            <a:extLst>
              <a:ext uri="{FF2B5EF4-FFF2-40B4-BE49-F238E27FC236}">
                <a16:creationId xmlns:a16="http://schemas.microsoft.com/office/drawing/2014/main" id="{46547C5C-87E8-4F1A-AE8B-2557D29F762E}"/>
              </a:ext>
            </a:extLst>
          </p:cNvPr>
          <p:cNvSpPr/>
          <p:nvPr userDrawn="1"/>
        </p:nvSpPr>
        <p:spPr>
          <a:xfrm>
            <a:off x="-1" y="7372187"/>
            <a:ext cx="10691813" cy="187488"/>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37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accent3"/>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7C0007-8B54-46FF-BD68-7DD41EEA1D1B}"/>
              </a:ext>
            </a:extLst>
          </p:cNvPr>
          <p:cNvSpPr/>
          <p:nvPr userDrawn="1"/>
        </p:nvSpPr>
        <p:spPr>
          <a:xfrm>
            <a:off x="5345906" y="0"/>
            <a:ext cx="5345907" cy="7559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63D3300-FC97-496A-B778-2D87D9995B00}"/>
              </a:ext>
            </a:extLst>
          </p:cNvPr>
          <p:cNvSpPr>
            <a:spLocks noGrp="1"/>
          </p:cNvSpPr>
          <p:nvPr>
            <p:ph type="title"/>
          </p:nvPr>
        </p:nvSpPr>
        <p:spPr>
          <a:xfrm>
            <a:off x="503275" y="2271236"/>
            <a:ext cx="3880883" cy="2585323"/>
          </a:xfrm>
        </p:spPr>
        <p:txBody>
          <a:bodyPr anchor="t" anchorCtr="0">
            <a:noAutofit/>
          </a:bodyPr>
          <a:lstStyle>
            <a:lvl1pPr>
              <a:defRPr lang="en-US" sz="5400" b="1" kern="1200" dirty="0">
                <a:solidFill>
                  <a:schemeClr val="bg1"/>
                </a:solidFill>
                <a:latin typeface="+mj-lt"/>
                <a:ea typeface="Calibri" panose="020F0502020204030204" pitchFamily="34" charset="0"/>
                <a:cs typeface="+mn-cs"/>
              </a:defRPr>
            </a:lvl1pPr>
          </a:lstStyle>
          <a:p>
            <a:r>
              <a:rPr lang="en-US" dirty="0"/>
              <a:t>Click to edit Master title style</a:t>
            </a:r>
            <a:endParaRPr lang="en-GB" dirty="0"/>
          </a:p>
        </p:txBody>
      </p:sp>
      <p:sp>
        <p:nvSpPr>
          <p:cNvPr id="4" name="Freeform 5">
            <a:extLst>
              <a:ext uri="{FF2B5EF4-FFF2-40B4-BE49-F238E27FC236}">
                <a16:creationId xmlns:a16="http://schemas.microsoft.com/office/drawing/2014/main" id="{656876B4-5FBC-46F6-874E-0D8BBE1B8491}"/>
              </a:ext>
            </a:extLst>
          </p:cNvPr>
          <p:cNvSpPr>
            <a:spLocks noEditPoints="1"/>
          </p:cNvSpPr>
          <p:nvPr userDrawn="1"/>
        </p:nvSpPr>
        <p:spPr bwMode="auto">
          <a:xfrm>
            <a:off x="90391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20217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6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6F1965-FD25-4EFD-A84F-6EC77C3FD4CF}"/>
              </a:ext>
            </a:extLst>
          </p:cNvPr>
          <p:cNvSpPr/>
          <p:nvPr userDrawn="1"/>
        </p:nvSpPr>
        <p:spPr>
          <a:xfrm>
            <a:off x="0" y="0"/>
            <a:ext cx="10691813" cy="1164921"/>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63D3300-FC97-496A-B778-2D87D9995B00}"/>
              </a:ext>
            </a:extLst>
          </p:cNvPr>
          <p:cNvSpPr>
            <a:spLocks noGrp="1"/>
          </p:cNvSpPr>
          <p:nvPr>
            <p:ph type="title"/>
          </p:nvPr>
        </p:nvSpPr>
        <p:spPr/>
        <p:txBody>
          <a:bodyPr/>
          <a:lstStyle/>
          <a:p>
            <a:r>
              <a:rPr lang="en-US"/>
              <a:t>Click to edit Master title style</a:t>
            </a:r>
            <a:endParaRPr lang="en-GB"/>
          </a:p>
        </p:txBody>
      </p:sp>
      <p:sp>
        <p:nvSpPr>
          <p:cNvPr id="4" name="Freeform 5">
            <a:extLst>
              <a:ext uri="{FF2B5EF4-FFF2-40B4-BE49-F238E27FC236}">
                <a16:creationId xmlns:a16="http://schemas.microsoft.com/office/drawing/2014/main" id="{656876B4-5FBC-46F6-874E-0D8BBE1B8491}"/>
              </a:ext>
            </a:extLst>
          </p:cNvPr>
          <p:cNvSpPr>
            <a:spLocks noEditPoints="1"/>
          </p:cNvSpPr>
          <p:nvPr userDrawn="1"/>
        </p:nvSpPr>
        <p:spPr bwMode="auto">
          <a:xfrm>
            <a:off x="97503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7726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lt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6F1965-FD25-4EFD-A84F-6EC77C3FD4CF}"/>
              </a:ext>
            </a:extLst>
          </p:cNvPr>
          <p:cNvSpPr/>
          <p:nvPr userDrawn="1"/>
        </p:nvSpPr>
        <p:spPr>
          <a:xfrm>
            <a:off x="482013" y="1"/>
            <a:ext cx="7584888" cy="187489"/>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63D3300-FC97-496A-B778-2D87D9995B00}"/>
              </a:ext>
            </a:extLst>
          </p:cNvPr>
          <p:cNvSpPr>
            <a:spLocks noGrp="1"/>
          </p:cNvSpPr>
          <p:nvPr>
            <p:ph type="title"/>
          </p:nvPr>
        </p:nvSpPr>
        <p:spPr>
          <a:xfrm>
            <a:off x="482013" y="304800"/>
            <a:ext cx="7584888" cy="815341"/>
          </a:xfrm>
        </p:spPr>
        <p:txBody>
          <a:bodyPr anchor="t" anchorCtr="0">
            <a:noAutofit/>
          </a:bodyPr>
          <a:lstStyle>
            <a:lvl1pPr>
              <a:defRPr>
                <a:solidFill>
                  <a:schemeClr val="accent3"/>
                </a:solidFill>
              </a:defRPr>
            </a:lvl1pPr>
          </a:lstStyle>
          <a:p>
            <a:r>
              <a:rPr lang="en-US" dirty="0"/>
              <a:t>Click to edit Master title style</a:t>
            </a:r>
            <a:endParaRPr lang="en-GB" dirty="0"/>
          </a:p>
        </p:txBody>
      </p:sp>
      <p:sp>
        <p:nvSpPr>
          <p:cNvPr id="4" name="Freeform 5">
            <a:extLst>
              <a:ext uri="{FF2B5EF4-FFF2-40B4-BE49-F238E27FC236}">
                <a16:creationId xmlns:a16="http://schemas.microsoft.com/office/drawing/2014/main" id="{656876B4-5FBC-46F6-874E-0D8BBE1B8491}"/>
              </a:ext>
            </a:extLst>
          </p:cNvPr>
          <p:cNvSpPr>
            <a:spLocks noEditPoints="1"/>
          </p:cNvSpPr>
          <p:nvPr userDrawn="1"/>
        </p:nvSpPr>
        <p:spPr bwMode="auto">
          <a:xfrm>
            <a:off x="90391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en-GB"/>
          </a:p>
        </p:txBody>
      </p:sp>
      <p:sp>
        <p:nvSpPr>
          <p:cNvPr id="5" name="Rectangle 4">
            <a:extLst>
              <a:ext uri="{FF2B5EF4-FFF2-40B4-BE49-F238E27FC236}">
                <a16:creationId xmlns:a16="http://schemas.microsoft.com/office/drawing/2014/main" id="{46547C5C-87E8-4F1A-AE8B-2557D29F762E}"/>
              </a:ext>
            </a:extLst>
          </p:cNvPr>
          <p:cNvSpPr/>
          <p:nvPr userDrawn="1"/>
        </p:nvSpPr>
        <p:spPr>
          <a:xfrm>
            <a:off x="-1" y="7372187"/>
            <a:ext cx="10691813" cy="187488"/>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865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accent3"/>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7C0007-8B54-46FF-BD68-7DD41EEA1D1B}"/>
              </a:ext>
            </a:extLst>
          </p:cNvPr>
          <p:cNvSpPr/>
          <p:nvPr userDrawn="1"/>
        </p:nvSpPr>
        <p:spPr>
          <a:xfrm>
            <a:off x="5345906" y="0"/>
            <a:ext cx="5345907" cy="7559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63D3300-FC97-496A-B778-2D87D9995B00}"/>
              </a:ext>
            </a:extLst>
          </p:cNvPr>
          <p:cNvSpPr>
            <a:spLocks noGrp="1"/>
          </p:cNvSpPr>
          <p:nvPr>
            <p:ph type="title"/>
          </p:nvPr>
        </p:nvSpPr>
        <p:spPr>
          <a:xfrm>
            <a:off x="503275" y="2271236"/>
            <a:ext cx="3880883" cy="2585323"/>
          </a:xfrm>
        </p:spPr>
        <p:txBody>
          <a:bodyPr anchor="t" anchorCtr="0">
            <a:noAutofit/>
          </a:bodyPr>
          <a:lstStyle>
            <a:lvl1pPr>
              <a:defRPr lang="en-US" sz="5400" b="1" kern="1200" dirty="0">
                <a:solidFill>
                  <a:schemeClr val="bg1"/>
                </a:solidFill>
                <a:latin typeface="+mj-lt"/>
                <a:ea typeface="Calibri" panose="020F0502020204030204" pitchFamily="34" charset="0"/>
                <a:cs typeface="+mn-cs"/>
              </a:defRPr>
            </a:lvl1pPr>
          </a:lstStyle>
          <a:p>
            <a:r>
              <a:rPr lang="en-US" dirty="0"/>
              <a:t>Click to edit Master title style</a:t>
            </a:r>
            <a:endParaRPr lang="en-GB" dirty="0"/>
          </a:p>
        </p:txBody>
      </p:sp>
      <p:sp>
        <p:nvSpPr>
          <p:cNvPr id="4" name="Freeform 5">
            <a:extLst>
              <a:ext uri="{FF2B5EF4-FFF2-40B4-BE49-F238E27FC236}">
                <a16:creationId xmlns:a16="http://schemas.microsoft.com/office/drawing/2014/main" id="{656876B4-5FBC-46F6-874E-0D8BBE1B8491}"/>
              </a:ext>
            </a:extLst>
          </p:cNvPr>
          <p:cNvSpPr>
            <a:spLocks noEditPoints="1"/>
          </p:cNvSpPr>
          <p:nvPr userDrawn="1"/>
        </p:nvSpPr>
        <p:spPr bwMode="auto">
          <a:xfrm>
            <a:off x="90391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30081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8684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013" y="2289999"/>
            <a:ext cx="9727788" cy="5269676"/>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5AD0F05-DA2C-4983-B6A8-C956C49F64E3}"/>
              </a:ext>
            </a:extLst>
          </p:cNvPr>
          <p:cNvSpPr/>
          <p:nvPr userDrawn="1"/>
        </p:nvSpPr>
        <p:spPr>
          <a:xfrm>
            <a:off x="0" y="0"/>
            <a:ext cx="10691813" cy="1164921"/>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82013" y="0"/>
            <a:ext cx="7584888" cy="1046232"/>
          </a:xfrm>
          <a:prstGeom prst="rect">
            <a:avLst/>
          </a:prstGeom>
        </p:spPr>
        <p:txBody>
          <a:bodyPr vert="horz" lIns="0" tIns="0" rIns="0" bIns="0" rtlCol="0" anchor="b" anchorCtr="0">
            <a:normAutofit/>
          </a:bodyPr>
          <a:lstStyle/>
          <a:p>
            <a:r>
              <a:rPr lang="en-US" dirty="0"/>
              <a:t>Click to edit master title style</a:t>
            </a:r>
          </a:p>
        </p:txBody>
      </p:sp>
      <p:sp>
        <p:nvSpPr>
          <p:cNvPr id="6" name="Freeform 5">
            <a:extLst>
              <a:ext uri="{FF2B5EF4-FFF2-40B4-BE49-F238E27FC236}">
                <a16:creationId xmlns:a16="http://schemas.microsoft.com/office/drawing/2014/main" id="{2EBA9FC1-023A-4C54-8421-378AB6283FDB}"/>
              </a:ext>
            </a:extLst>
          </p:cNvPr>
          <p:cNvSpPr>
            <a:spLocks noEditPoints="1"/>
          </p:cNvSpPr>
          <p:nvPr userDrawn="1"/>
        </p:nvSpPr>
        <p:spPr bwMode="auto">
          <a:xfrm>
            <a:off x="97503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5907317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68" r:id="rId4"/>
  </p:sldLayoutIdLst>
  <p:txStyles>
    <p:titleStyle>
      <a:lvl1pPr algn="l" defTabSz="1007943" rtl="0" eaLnBrk="1" latinLnBrk="0" hangingPunct="1">
        <a:lnSpc>
          <a:spcPct val="90000"/>
        </a:lnSpc>
        <a:spcBef>
          <a:spcPct val="0"/>
        </a:spcBef>
        <a:buNone/>
        <a:defRPr sz="2600" kern="1200" cap="none" baseline="0">
          <a:solidFill>
            <a:schemeClr val="bg1"/>
          </a:solidFill>
          <a:latin typeface="+mj-lt"/>
          <a:ea typeface="+mj-ea"/>
          <a:cs typeface="+mj-cs"/>
        </a:defRPr>
      </a:lvl1pPr>
    </p:titleStyle>
    <p:bodyStyle>
      <a:lvl1pPr marL="0" indent="0" algn="l" defTabSz="1007943" rtl="0" eaLnBrk="1" latinLnBrk="0" hangingPunct="1">
        <a:lnSpc>
          <a:spcPct val="90000"/>
        </a:lnSpc>
        <a:spcBef>
          <a:spcPts val="1102"/>
        </a:spcBef>
        <a:buFont typeface="Arial" panose="020B0604020202020204" pitchFamily="34" charset="0"/>
        <a:buNone/>
        <a:defRPr sz="1800" kern="1200">
          <a:solidFill>
            <a:schemeClr val="bg1">
              <a:lumMod val="50000"/>
            </a:schemeClr>
          </a:solidFill>
          <a:latin typeface="+mn-lt"/>
          <a:ea typeface="+mn-ea"/>
          <a:cs typeface="+mn-cs"/>
        </a:defRPr>
      </a:lvl1pPr>
      <a:lvl2pPr marL="182563" indent="-182563" algn="l" defTabSz="1007943" rtl="0" eaLnBrk="1" latinLnBrk="0" hangingPunct="1">
        <a:lnSpc>
          <a:spcPct val="90000"/>
        </a:lnSpc>
        <a:spcBef>
          <a:spcPts val="551"/>
        </a:spcBef>
        <a:buFont typeface="Arial" panose="020B0604020202020204" pitchFamily="34" charset="0"/>
        <a:buChar char="•"/>
        <a:defRPr sz="1800" kern="1200">
          <a:solidFill>
            <a:schemeClr val="bg1">
              <a:lumMod val="50000"/>
            </a:schemeClr>
          </a:solidFill>
          <a:latin typeface="+mn-lt"/>
          <a:ea typeface="+mn-ea"/>
          <a:cs typeface="+mn-cs"/>
        </a:defRPr>
      </a:lvl2pPr>
      <a:lvl3pPr marL="354013" indent="-171450" algn="l" defTabSz="1007943" rtl="0" eaLnBrk="1" latinLnBrk="0" hangingPunct="1">
        <a:lnSpc>
          <a:spcPct val="90000"/>
        </a:lnSpc>
        <a:spcBef>
          <a:spcPts val="551"/>
        </a:spcBef>
        <a:buFont typeface="Century Gothic" panose="020B0502020202020204" pitchFamily="34" charset="0"/>
        <a:buChar char="−"/>
        <a:defRPr sz="1800" kern="1200">
          <a:solidFill>
            <a:schemeClr val="bg1">
              <a:lumMod val="50000"/>
            </a:schemeClr>
          </a:solidFill>
          <a:latin typeface="+mn-lt"/>
          <a:ea typeface="+mn-ea"/>
          <a:cs typeface="+mn-cs"/>
        </a:defRPr>
      </a:lvl3pPr>
      <a:lvl4pPr marL="536575" indent="-182563" algn="l" defTabSz="1007943" rtl="0" eaLnBrk="1" latinLnBrk="0" hangingPunct="1">
        <a:lnSpc>
          <a:spcPct val="90000"/>
        </a:lnSpc>
        <a:spcBef>
          <a:spcPts val="551"/>
        </a:spcBef>
        <a:buFont typeface="Century Gothic" panose="020B0502020202020204" pitchFamily="34" charset="0"/>
        <a:buChar char="−"/>
        <a:defRPr sz="1800" kern="1200">
          <a:solidFill>
            <a:schemeClr val="bg1">
              <a:lumMod val="50000"/>
            </a:schemeClr>
          </a:solidFill>
          <a:latin typeface="+mn-lt"/>
          <a:ea typeface="+mn-ea"/>
          <a:cs typeface="+mn-cs"/>
        </a:defRPr>
      </a:lvl4pPr>
      <a:lvl5pPr marL="720725" indent="-184150" algn="l" defTabSz="1007943" rtl="0" eaLnBrk="1" latinLnBrk="0" hangingPunct="1">
        <a:lnSpc>
          <a:spcPct val="90000"/>
        </a:lnSpc>
        <a:spcBef>
          <a:spcPts val="551"/>
        </a:spcBef>
        <a:buFont typeface="Century Gothic" panose="020B0502020202020204" pitchFamily="34" charset="0"/>
        <a:buChar char="−"/>
        <a:defRPr sz="1800" kern="1200">
          <a:solidFill>
            <a:schemeClr val="bg1">
              <a:lumMod val="50000"/>
            </a:schemeClr>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013" y="2289999"/>
            <a:ext cx="9727788" cy="5269676"/>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5AD0F05-DA2C-4983-B6A8-C956C49F64E3}"/>
              </a:ext>
            </a:extLst>
          </p:cNvPr>
          <p:cNvSpPr/>
          <p:nvPr userDrawn="1"/>
        </p:nvSpPr>
        <p:spPr>
          <a:xfrm>
            <a:off x="0" y="0"/>
            <a:ext cx="10691813" cy="1164921"/>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82013" y="0"/>
            <a:ext cx="7584888" cy="1046232"/>
          </a:xfrm>
          <a:prstGeom prst="rect">
            <a:avLst/>
          </a:prstGeom>
        </p:spPr>
        <p:txBody>
          <a:bodyPr vert="horz" lIns="0" tIns="0" rIns="0" bIns="0" rtlCol="0" anchor="b" anchorCtr="0">
            <a:normAutofit/>
          </a:bodyPr>
          <a:lstStyle/>
          <a:p>
            <a:r>
              <a:rPr lang="en-US" dirty="0"/>
              <a:t>Click to edit master title style</a:t>
            </a:r>
          </a:p>
        </p:txBody>
      </p:sp>
      <p:sp>
        <p:nvSpPr>
          <p:cNvPr id="6" name="Freeform 5">
            <a:extLst>
              <a:ext uri="{FF2B5EF4-FFF2-40B4-BE49-F238E27FC236}">
                <a16:creationId xmlns:a16="http://schemas.microsoft.com/office/drawing/2014/main" id="{2EBA9FC1-023A-4C54-8421-378AB6283FDB}"/>
              </a:ext>
            </a:extLst>
          </p:cNvPr>
          <p:cNvSpPr>
            <a:spLocks noEditPoints="1"/>
          </p:cNvSpPr>
          <p:nvPr userDrawn="1"/>
        </p:nvSpPr>
        <p:spPr bwMode="auto">
          <a:xfrm>
            <a:off x="9750322" y="187490"/>
            <a:ext cx="700778" cy="815341"/>
          </a:xfrm>
          <a:custGeom>
            <a:avLst/>
            <a:gdLst>
              <a:gd name="T0" fmla="*/ 5138 w 6068"/>
              <a:gd name="T1" fmla="*/ 2154 h 7060"/>
              <a:gd name="T2" fmla="*/ 4961 w 6068"/>
              <a:gd name="T3" fmla="*/ 1823 h 7060"/>
              <a:gd name="T4" fmla="*/ 4401 w 6068"/>
              <a:gd name="T5" fmla="*/ 1365 h 7060"/>
              <a:gd name="T6" fmla="*/ 3415 w 6068"/>
              <a:gd name="T7" fmla="*/ 934 h 7060"/>
              <a:gd name="T8" fmla="*/ 3643 w 6068"/>
              <a:gd name="T9" fmla="*/ 5740 h 7060"/>
              <a:gd name="T10" fmla="*/ 4446 w 6068"/>
              <a:gd name="T11" fmla="*/ 4820 h 7060"/>
              <a:gd name="T12" fmla="*/ 4839 w 6068"/>
              <a:gd name="T13" fmla="*/ 4143 h 7060"/>
              <a:gd name="T14" fmla="*/ 4969 w 6068"/>
              <a:gd name="T15" fmla="*/ 3594 h 7060"/>
              <a:gd name="T16" fmla="*/ 4876 w 6068"/>
              <a:gd name="T17" fmla="*/ 3238 h 7060"/>
              <a:gd name="T18" fmla="*/ 4809 w 6068"/>
              <a:gd name="T19" fmla="*/ 3014 h 7060"/>
              <a:gd name="T20" fmla="*/ 5120 w 6068"/>
              <a:gd name="T21" fmla="*/ 2603 h 7060"/>
              <a:gd name="T22" fmla="*/ 4189 w 6068"/>
              <a:gd name="T23" fmla="*/ 4440 h 7060"/>
              <a:gd name="T24" fmla="*/ 3754 w 6068"/>
              <a:gd name="T25" fmla="*/ 4979 h 7060"/>
              <a:gd name="T26" fmla="*/ 3887 w 6068"/>
              <a:gd name="T27" fmla="*/ 3421 h 7060"/>
              <a:gd name="T28" fmla="*/ 4249 w 6068"/>
              <a:gd name="T29" fmla="*/ 3319 h 7060"/>
              <a:gd name="T30" fmla="*/ 4478 w 6068"/>
              <a:gd name="T31" fmla="*/ 3497 h 7060"/>
              <a:gd name="T32" fmla="*/ 4491 w 6068"/>
              <a:gd name="T33" fmla="*/ 3807 h 7060"/>
              <a:gd name="T34" fmla="*/ 4283 w 6068"/>
              <a:gd name="T35" fmla="*/ 4284 h 7060"/>
              <a:gd name="T36" fmla="*/ 4646 w 6068"/>
              <a:gd name="T37" fmla="*/ 2511 h 7060"/>
              <a:gd name="T38" fmla="*/ 4226 w 6068"/>
              <a:gd name="T39" fmla="*/ 2825 h 7060"/>
              <a:gd name="T40" fmla="*/ 3657 w 6068"/>
              <a:gd name="T41" fmla="*/ 1530 h 7060"/>
              <a:gd name="T42" fmla="*/ 4237 w 6068"/>
              <a:gd name="T43" fmla="*/ 1794 h 7060"/>
              <a:gd name="T44" fmla="*/ 4679 w 6068"/>
              <a:gd name="T45" fmla="*/ 2147 h 7060"/>
              <a:gd name="T46" fmla="*/ 4714 w 6068"/>
              <a:gd name="T47" fmla="*/ 2351 h 7060"/>
              <a:gd name="T48" fmla="*/ 2481 w 6068"/>
              <a:gd name="T49" fmla="*/ 5675 h 7060"/>
              <a:gd name="T50" fmla="*/ 2106 w 6068"/>
              <a:gd name="T51" fmla="*/ 4891 h 7060"/>
              <a:gd name="T52" fmla="*/ 1616 w 6068"/>
              <a:gd name="T53" fmla="*/ 4710 h 7060"/>
              <a:gd name="T54" fmla="*/ 1162 w 6068"/>
              <a:gd name="T55" fmla="*/ 3933 h 7060"/>
              <a:gd name="T56" fmla="*/ 923 w 6068"/>
              <a:gd name="T57" fmla="*/ 3060 h 7060"/>
              <a:gd name="T58" fmla="*/ 1194 w 6068"/>
              <a:gd name="T59" fmla="*/ 1947 h 7060"/>
              <a:gd name="T60" fmla="*/ 1301 w 6068"/>
              <a:gd name="T61" fmla="*/ 2955 h 7060"/>
              <a:gd name="T62" fmla="*/ 1582 w 6068"/>
              <a:gd name="T63" fmla="*/ 3859 h 7060"/>
              <a:gd name="T64" fmla="*/ 1723 w 6068"/>
              <a:gd name="T65" fmla="*/ 3295 h 7060"/>
              <a:gd name="T66" fmla="*/ 1606 w 6068"/>
              <a:gd name="T67" fmla="*/ 1800 h 7060"/>
              <a:gd name="T68" fmla="*/ 2082 w 6068"/>
              <a:gd name="T69" fmla="*/ 2789 h 7060"/>
              <a:gd name="T70" fmla="*/ 2313 w 6068"/>
              <a:gd name="T71" fmla="*/ 4100 h 7060"/>
              <a:gd name="T72" fmla="*/ 2392 w 6068"/>
              <a:gd name="T73" fmla="*/ 4104 h 7060"/>
              <a:gd name="T74" fmla="*/ 2416 w 6068"/>
              <a:gd name="T75" fmla="*/ 3881 h 7060"/>
              <a:gd name="T76" fmla="*/ 3022 w 6068"/>
              <a:gd name="T77" fmla="*/ 0 h 7060"/>
              <a:gd name="T78" fmla="*/ 3 w 6068"/>
              <a:gd name="T79" fmla="*/ 1545 h 7060"/>
              <a:gd name="T80" fmla="*/ 78 w 6068"/>
              <a:gd name="T81" fmla="*/ 2755 h 7060"/>
              <a:gd name="T82" fmla="*/ 415 w 6068"/>
              <a:gd name="T83" fmla="*/ 3986 h 7060"/>
              <a:gd name="T84" fmla="*/ 994 w 6068"/>
              <a:gd name="T85" fmla="*/ 5118 h 7060"/>
              <a:gd name="T86" fmla="*/ 1519 w 6068"/>
              <a:gd name="T87" fmla="*/ 5824 h 7060"/>
              <a:gd name="T88" fmla="*/ 2224 w 6068"/>
              <a:gd name="T89" fmla="*/ 6530 h 7060"/>
              <a:gd name="T90" fmla="*/ 3022 w 6068"/>
              <a:gd name="T91" fmla="*/ 7060 h 7060"/>
              <a:gd name="T92" fmla="*/ 3704 w 6068"/>
              <a:gd name="T93" fmla="*/ 6629 h 7060"/>
              <a:gd name="T94" fmla="*/ 4585 w 6068"/>
              <a:gd name="T95" fmla="*/ 5761 h 7060"/>
              <a:gd name="T96" fmla="*/ 5466 w 6068"/>
              <a:gd name="T97" fmla="*/ 4411 h 7060"/>
              <a:gd name="T98" fmla="*/ 5967 w 6068"/>
              <a:gd name="T99" fmla="*/ 2902 h 7060"/>
              <a:gd name="T100" fmla="*/ 6065 w 6068"/>
              <a:gd name="T101" fmla="*/ 1545 h 7060"/>
              <a:gd name="T102" fmla="*/ 3656 w 6068"/>
              <a:gd name="T103" fmla="*/ 6162 h 7060"/>
              <a:gd name="T104" fmla="*/ 2883 w 6068"/>
              <a:gd name="T105" fmla="*/ 6511 h 7060"/>
              <a:gd name="T106" fmla="*/ 2114 w 6068"/>
              <a:gd name="T107" fmla="*/ 5866 h 7060"/>
              <a:gd name="T108" fmla="*/ 1333 w 6068"/>
              <a:gd name="T109" fmla="*/ 4882 h 7060"/>
              <a:gd name="T110" fmla="*/ 732 w 6068"/>
              <a:gd name="T111" fmla="*/ 3723 h 7060"/>
              <a:gd name="T112" fmla="*/ 415 w 6068"/>
              <a:gd name="T113" fmla="*/ 2450 h 7060"/>
              <a:gd name="T114" fmla="*/ 1700 w 6068"/>
              <a:gd name="T115" fmla="*/ 1157 h 7060"/>
              <a:gd name="T116" fmla="*/ 5689 w 6068"/>
              <a:gd name="T117" fmla="*/ 2010 h 7060"/>
              <a:gd name="T118" fmla="*/ 5451 w 6068"/>
              <a:gd name="T119" fmla="*/ 3405 h 7060"/>
              <a:gd name="T120" fmla="*/ 4882 w 6068"/>
              <a:gd name="T121" fmla="*/ 4660 h 7060"/>
              <a:gd name="T122" fmla="*/ 4208 w 6068"/>
              <a:gd name="T123" fmla="*/ 5601 h 7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68" h="7060">
                <a:moveTo>
                  <a:pt x="5150" y="2469"/>
                </a:moveTo>
                <a:lnTo>
                  <a:pt x="5150" y="2469"/>
                </a:lnTo>
                <a:lnTo>
                  <a:pt x="5157" y="2432"/>
                </a:lnTo>
                <a:lnTo>
                  <a:pt x="5160" y="2395"/>
                </a:lnTo>
                <a:lnTo>
                  <a:pt x="5162" y="2359"/>
                </a:lnTo>
                <a:lnTo>
                  <a:pt x="5162" y="2324"/>
                </a:lnTo>
                <a:lnTo>
                  <a:pt x="5160" y="2288"/>
                </a:lnTo>
                <a:lnTo>
                  <a:pt x="5157" y="2254"/>
                </a:lnTo>
                <a:lnTo>
                  <a:pt x="5152" y="2220"/>
                </a:lnTo>
                <a:lnTo>
                  <a:pt x="5146" y="2186"/>
                </a:lnTo>
                <a:lnTo>
                  <a:pt x="5138" y="2154"/>
                </a:lnTo>
                <a:lnTo>
                  <a:pt x="5128" y="2120"/>
                </a:lnTo>
                <a:lnTo>
                  <a:pt x="5116" y="2089"/>
                </a:lnTo>
                <a:lnTo>
                  <a:pt x="5104" y="2057"/>
                </a:lnTo>
                <a:lnTo>
                  <a:pt x="5091" y="2026"/>
                </a:lnTo>
                <a:lnTo>
                  <a:pt x="5076" y="1996"/>
                </a:lnTo>
                <a:lnTo>
                  <a:pt x="5058" y="1965"/>
                </a:lnTo>
                <a:lnTo>
                  <a:pt x="5042" y="1936"/>
                </a:lnTo>
                <a:lnTo>
                  <a:pt x="5023" y="1907"/>
                </a:lnTo>
                <a:lnTo>
                  <a:pt x="5003" y="1878"/>
                </a:lnTo>
                <a:lnTo>
                  <a:pt x="4982" y="1850"/>
                </a:lnTo>
                <a:lnTo>
                  <a:pt x="4961" y="1823"/>
                </a:lnTo>
                <a:lnTo>
                  <a:pt x="4939" y="1795"/>
                </a:lnTo>
                <a:lnTo>
                  <a:pt x="4916" y="1769"/>
                </a:lnTo>
                <a:lnTo>
                  <a:pt x="4866" y="1718"/>
                </a:lnTo>
                <a:lnTo>
                  <a:pt x="4816" y="1667"/>
                </a:lnTo>
                <a:lnTo>
                  <a:pt x="4761" y="1621"/>
                </a:lnTo>
                <a:lnTo>
                  <a:pt x="4706" y="1574"/>
                </a:lnTo>
                <a:lnTo>
                  <a:pt x="4648" y="1530"/>
                </a:lnTo>
                <a:lnTo>
                  <a:pt x="4648" y="1530"/>
                </a:lnTo>
                <a:lnTo>
                  <a:pt x="4567" y="1472"/>
                </a:lnTo>
                <a:lnTo>
                  <a:pt x="4485" y="1417"/>
                </a:lnTo>
                <a:lnTo>
                  <a:pt x="4401" y="1365"/>
                </a:lnTo>
                <a:lnTo>
                  <a:pt x="4315" y="1315"/>
                </a:lnTo>
                <a:lnTo>
                  <a:pt x="4229" y="1268"/>
                </a:lnTo>
                <a:lnTo>
                  <a:pt x="4142" y="1223"/>
                </a:lnTo>
                <a:lnTo>
                  <a:pt x="4053" y="1179"/>
                </a:lnTo>
                <a:lnTo>
                  <a:pt x="3964" y="1139"/>
                </a:lnTo>
                <a:lnTo>
                  <a:pt x="3874" y="1100"/>
                </a:lnTo>
                <a:lnTo>
                  <a:pt x="3783" y="1065"/>
                </a:lnTo>
                <a:lnTo>
                  <a:pt x="3693" y="1029"/>
                </a:lnTo>
                <a:lnTo>
                  <a:pt x="3601" y="997"/>
                </a:lnTo>
                <a:lnTo>
                  <a:pt x="3507" y="965"/>
                </a:lnTo>
                <a:lnTo>
                  <a:pt x="3415" y="934"/>
                </a:lnTo>
                <a:lnTo>
                  <a:pt x="3321" y="905"/>
                </a:lnTo>
                <a:lnTo>
                  <a:pt x="3227" y="877"/>
                </a:lnTo>
                <a:lnTo>
                  <a:pt x="3227" y="877"/>
                </a:lnTo>
                <a:lnTo>
                  <a:pt x="3227" y="6128"/>
                </a:lnTo>
                <a:lnTo>
                  <a:pt x="3227" y="6128"/>
                </a:lnTo>
                <a:lnTo>
                  <a:pt x="3227" y="6128"/>
                </a:lnTo>
                <a:lnTo>
                  <a:pt x="3310" y="6053"/>
                </a:lnTo>
                <a:lnTo>
                  <a:pt x="3394" y="5977"/>
                </a:lnTo>
                <a:lnTo>
                  <a:pt x="3476" y="5900"/>
                </a:lnTo>
                <a:lnTo>
                  <a:pt x="3560" y="5821"/>
                </a:lnTo>
                <a:lnTo>
                  <a:pt x="3643" y="5740"/>
                </a:lnTo>
                <a:lnTo>
                  <a:pt x="3723" y="5657"/>
                </a:lnTo>
                <a:lnTo>
                  <a:pt x="3804" y="5575"/>
                </a:lnTo>
                <a:lnTo>
                  <a:pt x="3885" y="5493"/>
                </a:lnTo>
                <a:lnTo>
                  <a:pt x="3885" y="5493"/>
                </a:lnTo>
                <a:lnTo>
                  <a:pt x="3971" y="5397"/>
                </a:lnTo>
                <a:lnTo>
                  <a:pt x="4055" y="5303"/>
                </a:lnTo>
                <a:lnTo>
                  <a:pt x="4136" y="5208"/>
                </a:lnTo>
                <a:lnTo>
                  <a:pt x="4216" y="5113"/>
                </a:lnTo>
                <a:lnTo>
                  <a:pt x="4296" y="5016"/>
                </a:lnTo>
                <a:lnTo>
                  <a:pt x="4371" y="4919"/>
                </a:lnTo>
                <a:lnTo>
                  <a:pt x="4446" y="4820"/>
                </a:lnTo>
                <a:lnTo>
                  <a:pt x="4517" y="4720"/>
                </a:lnTo>
                <a:lnTo>
                  <a:pt x="4583" y="4618"/>
                </a:lnTo>
                <a:lnTo>
                  <a:pt x="4616" y="4568"/>
                </a:lnTo>
                <a:lnTo>
                  <a:pt x="4648" y="4516"/>
                </a:lnTo>
                <a:lnTo>
                  <a:pt x="4679" y="4465"/>
                </a:lnTo>
                <a:lnTo>
                  <a:pt x="4708" y="4411"/>
                </a:lnTo>
                <a:lnTo>
                  <a:pt x="4735" y="4360"/>
                </a:lnTo>
                <a:lnTo>
                  <a:pt x="4763" y="4306"/>
                </a:lnTo>
                <a:lnTo>
                  <a:pt x="4788" y="4253"/>
                </a:lnTo>
                <a:lnTo>
                  <a:pt x="4814" y="4198"/>
                </a:lnTo>
                <a:lnTo>
                  <a:pt x="4839" y="4143"/>
                </a:lnTo>
                <a:lnTo>
                  <a:pt x="4861" y="4088"/>
                </a:lnTo>
                <a:lnTo>
                  <a:pt x="4882" y="4033"/>
                </a:lnTo>
                <a:lnTo>
                  <a:pt x="4902" y="3977"/>
                </a:lnTo>
                <a:lnTo>
                  <a:pt x="4921" y="3920"/>
                </a:lnTo>
                <a:lnTo>
                  <a:pt x="4937" y="3862"/>
                </a:lnTo>
                <a:lnTo>
                  <a:pt x="4937" y="3862"/>
                </a:lnTo>
                <a:lnTo>
                  <a:pt x="4950" y="3809"/>
                </a:lnTo>
                <a:lnTo>
                  <a:pt x="4958" y="3755"/>
                </a:lnTo>
                <a:lnTo>
                  <a:pt x="4965" y="3702"/>
                </a:lnTo>
                <a:lnTo>
                  <a:pt x="4969" y="3647"/>
                </a:lnTo>
                <a:lnTo>
                  <a:pt x="4969" y="3594"/>
                </a:lnTo>
                <a:lnTo>
                  <a:pt x="4966" y="3540"/>
                </a:lnTo>
                <a:lnTo>
                  <a:pt x="4960" y="3487"/>
                </a:lnTo>
                <a:lnTo>
                  <a:pt x="4952" y="3435"/>
                </a:lnTo>
                <a:lnTo>
                  <a:pt x="4945" y="3410"/>
                </a:lnTo>
                <a:lnTo>
                  <a:pt x="4937" y="3384"/>
                </a:lnTo>
                <a:lnTo>
                  <a:pt x="4931" y="3359"/>
                </a:lnTo>
                <a:lnTo>
                  <a:pt x="4921" y="3334"/>
                </a:lnTo>
                <a:lnTo>
                  <a:pt x="4911" y="3309"/>
                </a:lnTo>
                <a:lnTo>
                  <a:pt x="4900" y="3285"/>
                </a:lnTo>
                <a:lnTo>
                  <a:pt x="4889" y="3262"/>
                </a:lnTo>
                <a:lnTo>
                  <a:pt x="4876" y="3238"/>
                </a:lnTo>
                <a:lnTo>
                  <a:pt x="4861" y="3217"/>
                </a:lnTo>
                <a:lnTo>
                  <a:pt x="4847" y="3195"/>
                </a:lnTo>
                <a:lnTo>
                  <a:pt x="4830" y="3174"/>
                </a:lnTo>
                <a:lnTo>
                  <a:pt x="4813" y="3153"/>
                </a:lnTo>
                <a:lnTo>
                  <a:pt x="4795" y="3132"/>
                </a:lnTo>
                <a:lnTo>
                  <a:pt x="4776" y="3112"/>
                </a:lnTo>
                <a:lnTo>
                  <a:pt x="4754" y="3093"/>
                </a:lnTo>
                <a:lnTo>
                  <a:pt x="4733" y="3075"/>
                </a:lnTo>
                <a:lnTo>
                  <a:pt x="4733" y="3075"/>
                </a:lnTo>
                <a:lnTo>
                  <a:pt x="4772" y="3044"/>
                </a:lnTo>
                <a:lnTo>
                  <a:pt x="4809" y="3014"/>
                </a:lnTo>
                <a:lnTo>
                  <a:pt x="4845" y="2981"/>
                </a:lnTo>
                <a:lnTo>
                  <a:pt x="4881" y="2947"/>
                </a:lnTo>
                <a:lnTo>
                  <a:pt x="4914" y="2913"/>
                </a:lnTo>
                <a:lnTo>
                  <a:pt x="4947" y="2878"/>
                </a:lnTo>
                <a:lnTo>
                  <a:pt x="4979" y="2841"/>
                </a:lnTo>
                <a:lnTo>
                  <a:pt x="5008" y="2804"/>
                </a:lnTo>
                <a:lnTo>
                  <a:pt x="5036" y="2766"/>
                </a:lnTo>
                <a:lnTo>
                  <a:pt x="5060" y="2726"/>
                </a:lnTo>
                <a:lnTo>
                  <a:pt x="5083" y="2686"/>
                </a:lnTo>
                <a:lnTo>
                  <a:pt x="5102" y="2645"/>
                </a:lnTo>
                <a:lnTo>
                  <a:pt x="5120" y="2603"/>
                </a:lnTo>
                <a:lnTo>
                  <a:pt x="5133" y="2559"/>
                </a:lnTo>
                <a:lnTo>
                  <a:pt x="5144" y="2514"/>
                </a:lnTo>
                <a:lnTo>
                  <a:pt x="5150" y="2469"/>
                </a:lnTo>
                <a:lnTo>
                  <a:pt x="5150" y="2469"/>
                </a:lnTo>
                <a:lnTo>
                  <a:pt x="5150" y="2469"/>
                </a:lnTo>
                <a:lnTo>
                  <a:pt x="5150" y="2469"/>
                </a:lnTo>
                <a:close/>
                <a:moveTo>
                  <a:pt x="4283" y="4284"/>
                </a:moveTo>
                <a:lnTo>
                  <a:pt x="4283" y="4284"/>
                </a:lnTo>
                <a:lnTo>
                  <a:pt x="4254" y="4337"/>
                </a:lnTo>
                <a:lnTo>
                  <a:pt x="4223" y="4389"/>
                </a:lnTo>
                <a:lnTo>
                  <a:pt x="4189" y="4440"/>
                </a:lnTo>
                <a:lnTo>
                  <a:pt x="4155" y="4492"/>
                </a:lnTo>
                <a:lnTo>
                  <a:pt x="4121" y="4544"/>
                </a:lnTo>
                <a:lnTo>
                  <a:pt x="4084" y="4594"/>
                </a:lnTo>
                <a:lnTo>
                  <a:pt x="4047" y="4644"/>
                </a:lnTo>
                <a:lnTo>
                  <a:pt x="4008" y="4693"/>
                </a:lnTo>
                <a:lnTo>
                  <a:pt x="3969" y="4743"/>
                </a:lnTo>
                <a:lnTo>
                  <a:pt x="3929" y="4790"/>
                </a:lnTo>
                <a:lnTo>
                  <a:pt x="3887" y="4838"/>
                </a:lnTo>
                <a:lnTo>
                  <a:pt x="3843" y="4885"/>
                </a:lnTo>
                <a:lnTo>
                  <a:pt x="3799" y="4932"/>
                </a:lnTo>
                <a:lnTo>
                  <a:pt x="3754" y="4979"/>
                </a:lnTo>
                <a:lnTo>
                  <a:pt x="3709" y="5025"/>
                </a:lnTo>
                <a:lnTo>
                  <a:pt x="3662" y="5071"/>
                </a:lnTo>
                <a:lnTo>
                  <a:pt x="3662" y="5071"/>
                </a:lnTo>
                <a:lnTo>
                  <a:pt x="3657" y="3568"/>
                </a:lnTo>
                <a:lnTo>
                  <a:pt x="3657" y="3568"/>
                </a:lnTo>
                <a:lnTo>
                  <a:pt x="3657" y="3568"/>
                </a:lnTo>
                <a:lnTo>
                  <a:pt x="3722" y="3523"/>
                </a:lnTo>
                <a:lnTo>
                  <a:pt x="3786" y="3479"/>
                </a:lnTo>
                <a:lnTo>
                  <a:pt x="3820" y="3460"/>
                </a:lnTo>
                <a:lnTo>
                  <a:pt x="3853" y="3440"/>
                </a:lnTo>
                <a:lnTo>
                  <a:pt x="3887" y="3421"/>
                </a:lnTo>
                <a:lnTo>
                  <a:pt x="3922" y="3403"/>
                </a:lnTo>
                <a:lnTo>
                  <a:pt x="3956" y="3387"/>
                </a:lnTo>
                <a:lnTo>
                  <a:pt x="3992" y="3372"/>
                </a:lnTo>
                <a:lnTo>
                  <a:pt x="4027" y="3359"/>
                </a:lnTo>
                <a:lnTo>
                  <a:pt x="4064" y="3346"/>
                </a:lnTo>
                <a:lnTo>
                  <a:pt x="4102" y="3337"/>
                </a:lnTo>
                <a:lnTo>
                  <a:pt x="4139" y="3329"/>
                </a:lnTo>
                <a:lnTo>
                  <a:pt x="4178" y="3322"/>
                </a:lnTo>
                <a:lnTo>
                  <a:pt x="4216" y="3317"/>
                </a:lnTo>
                <a:lnTo>
                  <a:pt x="4216" y="3317"/>
                </a:lnTo>
                <a:lnTo>
                  <a:pt x="4249" y="3319"/>
                </a:lnTo>
                <a:lnTo>
                  <a:pt x="4279" y="3322"/>
                </a:lnTo>
                <a:lnTo>
                  <a:pt x="4308" y="3330"/>
                </a:lnTo>
                <a:lnTo>
                  <a:pt x="4336" y="3340"/>
                </a:lnTo>
                <a:lnTo>
                  <a:pt x="4363" y="3353"/>
                </a:lnTo>
                <a:lnTo>
                  <a:pt x="4389" y="3369"/>
                </a:lnTo>
                <a:lnTo>
                  <a:pt x="4414" y="3388"/>
                </a:lnTo>
                <a:lnTo>
                  <a:pt x="4435" y="3411"/>
                </a:lnTo>
                <a:lnTo>
                  <a:pt x="4435" y="3411"/>
                </a:lnTo>
                <a:lnTo>
                  <a:pt x="4452" y="3440"/>
                </a:lnTo>
                <a:lnTo>
                  <a:pt x="4465" y="3468"/>
                </a:lnTo>
                <a:lnTo>
                  <a:pt x="4478" y="3497"/>
                </a:lnTo>
                <a:lnTo>
                  <a:pt x="4488" y="3524"/>
                </a:lnTo>
                <a:lnTo>
                  <a:pt x="4496" y="3553"/>
                </a:lnTo>
                <a:lnTo>
                  <a:pt x="4501" y="3581"/>
                </a:lnTo>
                <a:lnTo>
                  <a:pt x="4506" y="3610"/>
                </a:lnTo>
                <a:lnTo>
                  <a:pt x="4507" y="3637"/>
                </a:lnTo>
                <a:lnTo>
                  <a:pt x="4509" y="3665"/>
                </a:lnTo>
                <a:lnTo>
                  <a:pt x="4507" y="3694"/>
                </a:lnTo>
                <a:lnTo>
                  <a:pt x="4506" y="3721"/>
                </a:lnTo>
                <a:lnTo>
                  <a:pt x="4502" y="3750"/>
                </a:lnTo>
                <a:lnTo>
                  <a:pt x="4496" y="3778"/>
                </a:lnTo>
                <a:lnTo>
                  <a:pt x="4491" y="3807"/>
                </a:lnTo>
                <a:lnTo>
                  <a:pt x="4483" y="3835"/>
                </a:lnTo>
                <a:lnTo>
                  <a:pt x="4475" y="3862"/>
                </a:lnTo>
                <a:lnTo>
                  <a:pt x="4456" y="3917"/>
                </a:lnTo>
                <a:lnTo>
                  <a:pt x="4433" y="3972"/>
                </a:lnTo>
                <a:lnTo>
                  <a:pt x="4409" y="4027"/>
                </a:lnTo>
                <a:lnTo>
                  <a:pt x="4384" y="4080"/>
                </a:lnTo>
                <a:lnTo>
                  <a:pt x="4331" y="4184"/>
                </a:lnTo>
                <a:lnTo>
                  <a:pt x="4307" y="4234"/>
                </a:lnTo>
                <a:lnTo>
                  <a:pt x="4283" y="4284"/>
                </a:lnTo>
                <a:lnTo>
                  <a:pt x="4283" y="4284"/>
                </a:lnTo>
                <a:lnTo>
                  <a:pt x="4283" y="4284"/>
                </a:lnTo>
                <a:lnTo>
                  <a:pt x="4283" y="4284"/>
                </a:lnTo>
                <a:close/>
                <a:moveTo>
                  <a:pt x="4714" y="2351"/>
                </a:moveTo>
                <a:lnTo>
                  <a:pt x="4714" y="2351"/>
                </a:lnTo>
                <a:lnTo>
                  <a:pt x="4709" y="2372"/>
                </a:lnTo>
                <a:lnTo>
                  <a:pt x="4704" y="2393"/>
                </a:lnTo>
                <a:lnTo>
                  <a:pt x="4698" y="2414"/>
                </a:lnTo>
                <a:lnTo>
                  <a:pt x="4688" y="2435"/>
                </a:lnTo>
                <a:lnTo>
                  <a:pt x="4680" y="2454"/>
                </a:lnTo>
                <a:lnTo>
                  <a:pt x="4669" y="2474"/>
                </a:lnTo>
                <a:lnTo>
                  <a:pt x="4659" y="2492"/>
                </a:lnTo>
                <a:lnTo>
                  <a:pt x="4646" y="2511"/>
                </a:lnTo>
                <a:lnTo>
                  <a:pt x="4620" y="2545"/>
                </a:lnTo>
                <a:lnTo>
                  <a:pt x="4590" y="2579"/>
                </a:lnTo>
                <a:lnTo>
                  <a:pt x="4557" y="2610"/>
                </a:lnTo>
                <a:lnTo>
                  <a:pt x="4523" y="2639"/>
                </a:lnTo>
                <a:lnTo>
                  <a:pt x="4488" y="2666"/>
                </a:lnTo>
                <a:lnTo>
                  <a:pt x="4451" y="2694"/>
                </a:lnTo>
                <a:lnTo>
                  <a:pt x="4414" y="2718"/>
                </a:lnTo>
                <a:lnTo>
                  <a:pt x="4375" y="2742"/>
                </a:lnTo>
                <a:lnTo>
                  <a:pt x="4299" y="2786"/>
                </a:lnTo>
                <a:lnTo>
                  <a:pt x="4226" y="2825"/>
                </a:lnTo>
                <a:lnTo>
                  <a:pt x="4226" y="2825"/>
                </a:lnTo>
                <a:lnTo>
                  <a:pt x="4157" y="2858"/>
                </a:lnTo>
                <a:lnTo>
                  <a:pt x="4087" y="2892"/>
                </a:lnTo>
                <a:lnTo>
                  <a:pt x="4016" y="2923"/>
                </a:lnTo>
                <a:lnTo>
                  <a:pt x="3946" y="2954"/>
                </a:lnTo>
                <a:lnTo>
                  <a:pt x="3874" y="2983"/>
                </a:lnTo>
                <a:lnTo>
                  <a:pt x="3803" y="3012"/>
                </a:lnTo>
                <a:lnTo>
                  <a:pt x="3657" y="3065"/>
                </a:lnTo>
                <a:lnTo>
                  <a:pt x="3657" y="3065"/>
                </a:lnTo>
                <a:lnTo>
                  <a:pt x="3657" y="1530"/>
                </a:lnTo>
                <a:lnTo>
                  <a:pt x="3657" y="1530"/>
                </a:lnTo>
                <a:lnTo>
                  <a:pt x="3657" y="1530"/>
                </a:lnTo>
                <a:lnTo>
                  <a:pt x="3714" y="1548"/>
                </a:lnTo>
                <a:lnTo>
                  <a:pt x="3769" y="1567"/>
                </a:lnTo>
                <a:lnTo>
                  <a:pt x="3824" y="1587"/>
                </a:lnTo>
                <a:lnTo>
                  <a:pt x="3877" y="1609"/>
                </a:lnTo>
                <a:lnTo>
                  <a:pt x="3930" y="1632"/>
                </a:lnTo>
                <a:lnTo>
                  <a:pt x="3982" y="1656"/>
                </a:lnTo>
                <a:lnTo>
                  <a:pt x="4035" y="1682"/>
                </a:lnTo>
                <a:lnTo>
                  <a:pt x="4085" y="1708"/>
                </a:lnTo>
                <a:lnTo>
                  <a:pt x="4137" y="1735"/>
                </a:lnTo>
                <a:lnTo>
                  <a:pt x="4187" y="1763"/>
                </a:lnTo>
                <a:lnTo>
                  <a:pt x="4237" y="1794"/>
                </a:lnTo>
                <a:lnTo>
                  <a:pt x="4287" y="1823"/>
                </a:lnTo>
                <a:lnTo>
                  <a:pt x="4386" y="1886"/>
                </a:lnTo>
                <a:lnTo>
                  <a:pt x="4483" y="1952"/>
                </a:lnTo>
                <a:lnTo>
                  <a:pt x="4483" y="1952"/>
                </a:lnTo>
                <a:lnTo>
                  <a:pt x="4528" y="1991"/>
                </a:lnTo>
                <a:lnTo>
                  <a:pt x="4575" y="2031"/>
                </a:lnTo>
                <a:lnTo>
                  <a:pt x="4598" y="2054"/>
                </a:lnTo>
                <a:lnTo>
                  <a:pt x="4620" y="2076"/>
                </a:lnTo>
                <a:lnTo>
                  <a:pt x="4641" y="2099"/>
                </a:lnTo>
                <a:lnTo>
                  <a:pt x="4661" y="2123"/>
                </a:lnTo>
                <a:lnTo>
                  <a:pt x="4679" y="2147"/>
                </a:lnTo>
                <a:lnTo>
                  <a:pt x="4693" y="2173"/>
                </a:lnTo>
                <a:lnTo>
                  <a:pt x="4706" y="2201"/>
                </a:lnTo>
                <a:lnTo>
                  <a:pt x="4716" y="2228"/>
                </a:lnTo>
                <a:lnTo>
                  <a:pt x="4721" y="2257"/>
                </a:lnTo>
                <a:lnTo>
                  <a:pt x="4722" y="2272"/>
                </a:lnTo>
                <a:lnTo>
                  <a:pt x="4724" y="2286"/>
                </a:lnTo>
                <a:lnTo>
                  <a:pt x="4722" y="2303"/>
                </a:lnTo>
                <a:lnTo>
                  <a:pt x="4721" y="2319"/>
                </a:lnTo>
                <a:lnTo>
                  <a:pt x="4719" y="2333"/>
                </a:lnTo>
                <a:lnTo>
                  <a:pt x="4714" y="2351"/>
                </a:lnTo>
                <a:lnTo>
                  <a:pt x="4714" y="2351"/>
                </a:lnTo>
                <a:lnTo>
                  <a:pt x="4714" y="2351"/>
                </a:lnTo>
                <a:lnTo>
                  <a:pt x="4714" y="2351"/>
                </a:lnTo>
                <a:close/>
                <a:moveTo>
                  <a:pt x="2838" y="6089"/>
                </a:moveTo>
                <a:lnTo>
                  <a:pt x="2838" y="6089"/>
                </a:lnTo>
                <a:lnTo>
                  <a:pt x="2778" y="6035"/>
                </a:lnTo>
                <a:lnTo>
                  <a:pt x="2720" y="5979"/>
                </a:lnTo>
                <a:lnTo>
                  <a:pt x="2667" y="5921"/>
                </a:lnTo>
                <a:lnTo>
                  <a:pt x="2616" y="5861"/>
                </a:lnTo>
                <a:lnTo>
                  <a:pt x="2568" y="5801"/>
                </a:lnTo>
                <a:lnTo>
                  <a:pt x="2523" y="5738"/>
                </a:lnTo>
                <a:lnTo>
                  <a:pt x="2481" y="5675"/>
                </a:lnTo>
                <a:lnTo>
                  <a:pt x="2440" y="5610"/>
                </a:lnTo>
                <a:lnTo>
                  <a:pt x="2401" y="5544"/>
                </a:lnTo>
                <a:lnTo>
                  <a:pt x="2366" y="5478"/>
                </a:lnTo>
                <a:lnTo>
                  <a:pt x="2330" y="5412"/>
                </a:lnTo>
                <a:lnTo>
                  <a:pt x="2298" y="5344"/>
                </a:lnTo>
                <a:lnTo>
                  <a:pt x="2266" y="5276"/>
                </a:lnTo>
                <a:lnTo>
                  <a:pt x="2235" y="5208"/>
                </a:lnTo>
                <a:lnTo>
                  <a:pt x="2175" y="5071"/>
                </a:lnTo>
                <a:lnTo>
                  <a:pt x="2175" y="5071"/>
                </a:lnTo>
                <a:lnTo>
                  <a:pt x="2140" y="4982"/>
                </a:lnTo>
                <a:lnTo>
                  <a:pt x="2106" y="4891"/>
                </a:lnTo>
                <a:lnTo>
                  <a:pt x="2075" y="4801"/>
                </a:lnTo>
                <a:lnTo>
                  <a:pt x="2044" y="4710"/>
                </a:lnTo>
                <a:lnTo>
                  <a:pt x="2015" y="4620"/>
                </a:lnTo>
                <a:lnTo>
                  <a:pt x="1989" y="4528"/>
                </a:lnTo>
                <a:lnTo>
                  <a:pt x="1965" y="4434"/>
                </a:lnTo>
                <a:lnTo>
                  <a:pt x="1943" y="4340"/>
                </a:lnTo>
                <a:lnTo>
                  <a:pt x="1943" y="4340"/>
                </a:lnTo>
                <a:lnTo>
                  <a:pt x="1860" y="4431"/>
                </a:lnTo>
                <a:lnTo>
                  <a:pt x="1779" y="4523"/>
                </a:lnTo>
                <a:lnTo>
                  <a:pt x="1616" y="4710"/>
                </a:lnTo>
                <a:lnTo>
                  <a:pt x="1616" y="4710"/>
                </a:lnTo>
                <a:lnTo>
                  <a:pt x="1563" y="4644"/>
                </a:lnTo>
                <a:lnTo>
                  <a:pt x="1514" y="4578"/>
                </a:lnTo>
                <a:lnTo>
                  <a:pt x="1467" y="4510"/>
                </a:lnTo>
                <a:lnTo>
                  <a:pt x="1422" y="4440"/>
                </a:lnTo>
                <a:lnTo>
                  <a:pt x="1379" y="4371"/>
                </a:lnTo>
                <a:lnTo>
                  <a:pt x="1338" y="4300"/>
                </a:lnTo>
                <a:lnTo>
                  <a:pt x="1298" y="4229"/>
                </a:lnTo>
                <a:lnTo>
                  <a:pt x="1261" y="4156"/>
                </a:lnTo>
                <a:lnTo>
                  <a:pt x="1227" y="4083"/>
                </a:lnTo>
                <a:lnTo>
                  <a:pt x="1193" y="4009"/>
                </a:lnTo>
                <a:lnTo>
                  <a:pt x="1162" y="3933"/>
                </a:lnTo>
                <a:lnTo>
                  <a:pt x="1131" y="3857"/>
                </a:lnTo>
                <a:lnTo>
                  <a:pt x="1104" y="3781"/>
                </a:lnTo>
                <a:lnTo>
                  <a:pt x="1078" y="3704"/>
                </a:lnTo>
                <a:lnTo>
                  <a:pt x="1054" y="3624"/>
                </a:lnTo>
                <a:lnTo>
                  <a:pt x="1029" y="3547"/>
                </a:lnTo>
                <a:lnTo>
                  <a:pt x="1008" y="3466"/>
                </a:lnTo>
                <a:lnTo>
                  <a:pt x="989" y="3387"/>
                </a:lnTo>
                <a:lnTo>
                  <a:pt x="970" y="3306"/>
                </a:lnTo>
                <a:lnTo>
                  <a:pt x="953" y="3224"/>
                </a:lnTo>
                <a:lnTo>
                  <a:pt x="937" y="3143"/>
                </a:lnTo>
                <a:lnTo>
                  <a:pt x="923" y="3060"/>
                </a:lnTo>
                <a:lnTo>
                  <a:pt x="910" y="2976"/>
                </a:lnTo>
                <a:lnTo>
                  <a:pt x="899" y="2892"/>
                </a:lnTo>
                <a:lnTo>
                  <a:pt x="887" y="2808"/>
                </a:lnTo>
                <a:lnTo>
                  <a:pt x="878" y="2724"/>
                </a:lnTo>
                <a:lnTo>
                  <a:pt x="869" y="2639"/>
                </a:lnTo>
                <a:lnTo>
                  <a:pt x="863" y="2553"/>
                </a:lnTo>
                <a:lnTo>
                  <a:pt x="857" y="2467"/>
                </a:lnTo>
                <a:lnTo>
                  <a:pt x="850" y="2382"/>
                </a:lnTo>
                <a:lnTo>
                  <a:pt x="844" y="2209"/>
                </a:lnTo>
                <a:lnTo>
                  <a:pt x="844" y="2209"/>
                </a:lnTo>
                <a:lnTo>
                  <a:pt x="1194" y="1947"/>
                </a:lnTo>
                <a:lnTo>
                  <a:pt x="1194" y="1947"/>
                </a:lnTo>
                <a:lnTo>
                  <a:pt x="1194" y="1947"/>
                </a:lnTo>
                <a:lnTo>
                  <a:pt x="1199" y="2062"/>
                </a:lnTo>
                <a:lnTo>
                  <a:pt x="1207" y="2177"/>
                </a:lnTo>
                <a:lnTo>
                  <a:pt x="1215" y="2290"/>
                </a:lnTo>
                <a:lnTo>
                  <a:pt x="1225" y="2403"/>
                </a:lnTo>
                <a:lnTo>
                  <a:pt x="1236" y="2514"/>
                </a:lnTo>
                <a:lnTo>
                  <a:pt x="1249" y="2626"/>
                </a:lnTo>
                <a:lnTo>
                  <a:pt x="1265" y="2736"/>
                </a:lnTo>
                <a:lnTo>
                  <a:pt x="1282" y="2846"/>
                </a:lnTo>
                <a:lnTo>
                  <a:pt x="1301" y="2955"/>
                </a:lnTo>
                <a:lnTo>
                  <a:pt x="1322" y="3064"/>
                </a:lnTo>
                <a:lnTo>
                  <a:pt x="1346" y="3170"/>
                </a:lnTo>
                <a:lnTo>
                  <a:pt x="1372" y="3277"/>
                </a:lnTo>
                <a:lnTo>
                  <a:pt x="1400" y="3382"/>
                </a:lnTo>
                <a:lnTo>
                  <a:pt x="1430" y="3487"/>
                </a:lnTo>
                <a:lnTo>
                  <a:pt x="1464" y="3589"/>
                </a:lnTo>
                <a:lnTo>
                  <a:pt x="1501" y="3691"/>
                </a:lnTo>
                <a:lnTo>
                  <a:pt x="1501" y="3691"/>
                </a:lnTo>
                <a:lnTo>
                  <a:pt x="1534" y="3759"/>
                </a:lnTo>
                <a:lnTo>
                  <a:pt x="1566" y="3826"/>
                </a:lnTo>
                <a:lnTo>
                  <a:pt x="1582" y="3859"/>
                </a:lnTo>
                <a:lnTo>
                  <a:pt x="1602" y="3893"/>
                </a:lnTo>
                <a:lnTo>
                  <a:pt x="1621" y="3925"/>
                </a:lnTo>
                <a:lnTo>
                  <a:pt x="1644" y="3957"/>
                </a:lnTo>
                <a:lnTo>
                  <a:pt x="1644" y="3957"/>
                </a:lnTo>
                <a:lnTo>
                  <a:pt x="1805" y="3776"/>
                </a:lnTo>
                <a:lnTo>
                  <a:pt x="1805" y="3776"/>
                </a:lnTo>
                <a:lnTo>
                  <a:pt x="1805" y="3776"/>
                </a:lnTo>
                <a:lnTo>
                  <a:pt x="1783" y="3657"/>
                </a:lnTo>
                <a:lnTo>
                  <a:pt x="1760" y="3537"/>
                </a:lnTo>
                <a:lnTo>
                  <a:pt x="1741" y="3416"/>
                </a:lnTo>
                <a:lnTo>
                  <a:pt x="1723" y="3295"/>
                </a:lnTo>
                <a:lnTo>
                  <a:pt x="1707" y="3174"/>
                </a:lnTo>
                <a:lnTo>
                  <a:pt x="1692" y="3051"/>
                </a:lnTo>
                <a:lnTo>
                  <a:pt x="1679" y="2928"/>
                </a:lnTo>
                <a:lnTo>
                  <a:pt x="1666" y="2805"/>
                </a:lnTo>
                <a:lnTo>
                  <a:pt x="1655" y="2681"/>
                </a:lnTo>
                <a:lnTo>
                  <a:pt x="1645" y="2556"/>
                </a:lnTo>
                <a:lnTo>
                  <a:pt x="1637" y="2432"/>
                </a:lnTo>
                <a:lnTo>
                  <a:pt x="1629" y="2306"/>
                </a:lnTo>
                <a:lnTo>
                  <a:pt x="1616" y="2054"/>
                </a:lnTo>
                <a:lnTo>
                  <a:pt x="1606" y="1800"/>
                </a:lnTo>
                <a:lnTo>
                  <a:pt x="1606" y="1800"/>
                </a:lnTo>
                <a:lnTo>
                  <a:pt x="1606" y="1630"/>
                </a:lnTo>
                <a:lnTo>
                  <a:pt x="2009" y="1331"/>
                </a:lnTo>
                <a:lnTo>
                  <a:pt x="2023" y="1971"/>
                </a:lnTo>
                <a:lnTo>
                  <a:pt x="2023" y="1971"/>
                </a:lnTo>
                <a:lnTo>
                  <a:pt x="2023" y="1971"/>
                </a:lnTo>
                <a:lnTo>
                  <a:pt x="2030" y="2109"/>
                </a:lnTo>
                <a:lnTo>
                  <a:pt x="2038" y="2246"/>
                </a:lnTo>
                <a:lnTo>
                  <a:pt x="2046" y="2382"/>
                </a:lnTo>
                <a:lnTo>
                  <a:pt x="2057" y="2517"/>
                </a:lnTo>
                <a:lnTo>
                  <a:pt x="2069" y="2653"/>
                </a:lnTo>
                <a:lnTo>
                  <a:pt x="2082" y="2789"/>
                </a:lnTo>
                <a:lnTo>
                  <a:pt x="2096" y="2923"/>
                </a:lnTo>
                <a:lnTo>
                  <a:pt x="2112" y="3057"/>
                </a:lnTo>
                <a:lnTo>
                  <a:pt x="2130" y="3190"/>
                </a:lnTo>
                <a:lnTo>
                  <a:pt x="2149" y="3322"/>
                </a:lnTo>
                <a:lnTo>
                  <a:pt x="2172" y="3453"/>
                </a:lnTo>
                <a:lnTo>
                  <a:pt x="2196" y="3584"/>
                </a:lnTo>
                <a:lnTo>
                  <a:pt x="2220" y="3713"/>
                </a:lnTo>
                <a:lnTo>
                  <a:pt x="2250" y="3843"/>
                </a:lnTo>
                <a:lnTo>
                  <a:pt x="2279" y="3972"/>
                </a:lnTo>
                <a:lnTo>
                  <a:pt x="2313" y="4100"/>
                </a:lnTo>
                <a:lnTo>
                  <a:pt x="2313" y="4100"/>
                </a:lnTo>
                <a:lnTo>
                  <a:pt x="2316" y="4106"/>
                </a:lnTo>
                <a:lnTo>
                  <a:pt x="2321" y="4111"/>
                </a:lnTo>
                <a:lnTo>
                  <a:pt x="2326" y="4116"/>
                </a:lnTo>
                <a:lnTo>
                  <a:pt x="2332" y="4119"/>
                </a:lnTo>
                <a:lnTo>
                  <a:pt x="2340" y="4122"/>
                </a:lnTo>
                <a:lnTo>
                  <a:pt x="2347" y="4124"/>
                </a:lnTo>
                <a:lnTo>
                  <a:pt x="2355" y="4124"/>
                </a:lnTo>
                <a:lnTo>
                  <a:pt x="2364" y="4122"/>
                </a:lnTo>
                <a:lnTo>
                  <a:pt x="2364" y="4122"/>
                </a:lnTo>
                <a:lnTo>
                  <a:pt x="2379" y="4114"/>
                </a:lnTo>
                <a:lnTo>
                  <a:pt x="2392" y="4104"/>
                </a:lnTo>
                <a:lnTo>
                  <a:pt x="2400" y="4093"/>
                </a:lnTo>
                <a:lnTo>
                  <a:pt x="2408" y="4080"/>
                </a:lnTo>
                <a:lnTo>
                  <a:pt x="2413" y="4066"/>
                </a:lnTo>
                <a:lnTo>
                  <a:pt x="2414" y="4051"/>
                </a:lnTo>
                <a:lnTo>
                  <a:pt x="2416" y="4035"/>
                </a:lnTo>
                <a:lnTo>
                  <a:pt x="2416" y="4017"/>
                </a:lnTo>
                <a:lnTo>
                  <a:pt x="2414" y="3983"/>
                </a:lnTo>
                <a:lnTo>
                  <a:pt x="2413" y="3948"/>
                </a:lnTo>
                <a:lnTo>
                  <a:pt x="2413" y="3914"/>
                </a:lnTo>
                <a:lnTo>
                  <a:pt x="2413" y="3896"/>
                </a:lnTo>
                <a:lnTo>
                  <a:pt x="2416" y="3881"/>
                </a:lnTo>
                <a:lnTo>
                  <a:pt x="2416" y="3881"/>
                </a:lnTo>
                <a:lnTo>
                  <a:pt x="2416" y="1076"/>
                </a:lnTo>
                <a:lnTo>
                  <a:pt x="2838" y="858"/>
                </a:lnTo>
                <a:lnTo>
                  <a:pt x="2838" y="6089"/>
                </a:lnTo>
                <a:lnTo>
                  <a:pt x="2838" y="6089"/>
                </a:lnTo>
                <a:close/>
                <a:moveTo>
                  <a:pt x="6065" y="1545"/>
                </a:moveTo>
                <a:lnTo>
                  <a:pt x="5435" y="1388"/>
                </a:lnTo>
                <a:lnTo>
                  <a:pt x="5322" y="961"/>
                </a:lnTo>
                <a:lnTo>
                  <a:pt x="4677" y="811"/>
                </a:lnTo>
                <a:lnTo>
                  <a:pt x="4544" y="346"/>
                </a:lnTo>
                <a:lnTo>
                  <a:pt x="3022" y="0"/>
                </a:lnTo>
                <a:lnTo>
                  <a:pt x="1530" y="346"/>
                </a:lnTo>
                <a:lnTo>
                  <a:pt x="1398" y="811"/>
                </a:lnTo>
                <a:lnTo>
                  <a:pt x="753" y="961"/>
                </a:lnTo>
                <a:lnTo>
                  <a:pt x="753" y="961"/>
                </a:lnTo>
                <a:lnTo>
                  <a:pt x="753" y="961"/>
                </a:lnTo>
                <a:lnTo>
                  <a:pt x="722" y="1071"/>
                </a:lnTo>
                <a:lnTo>
                  <a:pt x="692" y="1179"/>
                </a:lnTo>
                <a:lnTo>
                  <a:pt x="634" y="1393"/>
                </a:lnTo>
                <a:lnTo>
                  <a:pt x="634" y="1393"/>
                </a:lnTo>
                <a:lnTo>
                  <a:pt x="3" y="1545"/>
                </a:lnTo>
                <a:lnTo>
                  <a:pt x="3" y="1545"/>
                </a:lnTo>
                <a:lnTo>
                  <a:pt x="3" y="1545"/>
                </a:lnTo>
                <a:lnTo>
                  <a:pt x="0" y="1671"/>
                </a:lnTo>
                <a:lnTo>
                  <a:pt x="0" y="1794"/>
                </a:lnTo>
                <a:lnTo>
                  <a:pt x="2" y="1918"/>
                </a:lnTo>
                <a:lnTo>
                  <a:pt x="5" y="2041"/>
                </a:lnTo>
                <a:lnTo>
                  <a:pt x="11" y="2162"/>
                </a:lnTo>
                <a:lnTo>
                  <a:pt x="21" y="2282"/>
                </a:lnTo>
                <a:lnTo>
                  <a:pt x="31" y="2403"/>
                </a:lnTo>
                <a:lnTo>
                  <a:pt x="45" y="2521"/>
                </a:lnTo>
                <a:lnTo>
                  <a:pt x="60" y="2639"/>
                </a:lnTo>
                <a:lnTo>
                  <a:pt x="78" y="2755"/>
                </a:lnTo>
                <a:lnTo>
                  <a:pt x="99" y="2871"/>
                </a:lnTo>
                <a:lnTo>
                  <a:pt x="120" y="2988"/>
                </a:lnTo>
                <a:lnTo>
                  <a:pt x="145" y="3101"/>
                </a:lnTo>
                <a:lnTo>
                  <a:pt x="171" y="3216"/>
                </a:lnTo>
                <a:lnTo>
                  <a:pt x="200" y="3327"/>
                </a:lnTo>
                <a:lnTo>
                  <a:pt x="231" y="3440"/>
                </a:lnTo>
                <a:lnTo>
                  <a:pt x="263" y="3550"/>
                </a:lnTo>
                <a:lnTo>
                  <a:pt x="299" y="3660"/>
                </a:lnTo>
                <a:lnTo>
                  <a:pt x="336" y="3770"/>
                </a:lnTo>
                <a:lnTo>
                  <a:pt x="375" y="3878"/>
                </a:lnTo>
                <a:lnTo>
                  <a:pt x="415" y="3986"/>
                </a:lnTo>
                <a:lnTo>
                  <a:pt x="459" y="4093"/>
                </a:lnTo>
                <a:lnTo>
                  <a:pt x="504" y="4200"/>
                </a:lnTo>
                <a:lnTo>
                  <a:pt x="551" y="4305"/>
                </a:lnTo>
                <a:lnTo>
                  <a:pt x="600" y="4408"/>
                </a:lnTo>
                <a:lnTo>
                  <a:pt x="651" y="4512"/>
                </a:lnTo>
                <a:lnTo>
                  <a:pt x="703" y="4615"/>
                </a:lnTo>
                <a:lnTo>
                  <a:pt x="758" y="4717"/>
                </a:lnTo>
                <a:lnTo>
                  <a:pt x="815" y="4819"/>
                </a:lnTo>
                <a:lnTo>
                  <a:pt x="873" y="4919"/>
                </a:lnTo>
                <a:lnTo>
                  <a:pt x="932" y="5019"/>
                </a:lnTo>
                <a:lnTo>
                  <a:pt x="994" y="5118"/>
                </a:lnTo>
                <a:lnTo>
                  <a:pt x="994" y="5118"/>
                </a:lnTo>
                <a:lnTo>
                  <a:pt x="1041" y="5189"/>
                </a:lnTo>
                <a:lnTo>
                  <a:pt x="1089" y="5260"/>
                </a:lnTo>
                <a:lnTo>
                  <a:pt x="1138" y="5331"/>
                </a:lnTo>
                <a:lnTo>
                  <a:pt x="1189" y="5402"/>
                </a:lnTo>
                <a:lnTo>
                  <a:pt x="1241" y="5473"/>
                </a:lnTo>
                <a:lnTo>
                  <a:pt x="1294" y="5543"/>
                </a:lnTo>
                <a:lnTo>
                  <a:pt x="1348" y="5614"/>
                </a:lnTo>
                <a:lnTo>
                  <a:pt x="1404" y="5683"/>
                </a:lnTo>
                <a:lnTo>
                  <a:pt x="1461" y="5754"/>
                </a:lnTo>
                <a:lnTo>
                  <a:pt x="1519" y="5824"/>
                </a:lnTo>
                <a:lnTo>
                  <a:pt x="1577" y="5892"/>
                </a:lnTo>
                <a:lnTo>
                  <a:pt x="1639" y="5960"/>
                </a:lnTo>
                <a:lnTo>
                  <a:pt x="1700" y="6027"/>
                </a:lnTo>
                <a:lnTo>
                  <a:pt x="1762" y="6094"/>
                </a:lnTo>
                <a:lnTo>
                  <a:pt x="1825" y="6160"/>
                </a:lnTo>
                <a:lnTo>
                  <a:pt x="1889" y="6225"/>
                </a:lnTo>
                <a:lnTo>
                  <a:pt x="1955" y="6288"/>
                </a:lnTo>
                <a:lnTo>
                  <a:pt x="2020" y="6351"/>
                </a:lnTo>
                <a:lnTo>
                  <a:pt x="2088" y="6412"/>
                </a:lnTo>
                <a:lnTo>
                  <a:pt x="2156" y="6472"/>
                </a:lnTo>
                <a:lnTo>
                  <a:pt x="2224" y="6530"/>
                </a:lnTo>
                <a:lnTo>
                  <a:pt x="2293" y="6588"/>
                </a:lnTo>
                <a:lnTo>
                  <a:pt x="2364" y="6643"/>
                </a:lnTo>
                <a:lnTo>
                  <a:pt x="2435" y="6696"/>
                </a:lnTo>
                <a:lnTo>
                  <a:pt x="2507" y="6750"/>
                </a:lnTo>
                <a:lnTo>
                  <a:pt x="2578" y="6800"/>
                </a:lnTo>
                <a:lnTo>
                  <a:pt x="2650" y="6848"/>
                </a:lnTo>
                <a:lnTo>
                  <a:pt x="2725" y="6895"/>
                </a:lnTo>
                <a:lnTo>
                  <a:pt x="2797" y="6940"/>
                </a:lnTo>
                <a:lnTo>
                  <a:pt x="2873" y="6982"/>
                </a:lnTo>
                <a:lnTo>
                  <a:pt x="2948" y="7023"/>
                </a:lnTo>
                <a:lnTo>
                  <a:pt x="3022" y="7060"/>
                </a:lnTo>
                <a:lnTo>
                  <a:pt x="3022" y="7060"/>
                </a:lnTo>
                <a:lnTo>
                  <a:pt x="3074" y="7036"/>
                </a:lnTo>
                <a:lnTo>
                  <a:pt x="3124" y="7010"/>
                </a:lnTo>
                <a:lnTo>
                  <a:pt x="3174" y="6982"/>
                </a:lnTo>
                <a:lnTo>
                  <a:pt x="3224" y="6955"/>
                </a:lnTo>
                <a:lnTo>
                  <a:pt x="3274" y="6926"/>
                </a:lnTo>
                <a:lnTo>
                  <a:pt x="3323" y="6897"/>
                </a:lnTo>
                <a:lnTo>
                  <a:pt x="3420" y="6834"/>
                </a:lnTo>
                <a:lnTo>
                  <a:pt x="3517" y="6769"/>
                </a:lnTo>
                <a:lnTo>
                  <a:pt x="3610" y="6700"/>
                </a:lnTo>
                <a:lnTo>
                  <a:pt x="3704" y="6629"/>
                </a:lnTo>
                <a:lnTo>
                  <a:pt x="3796" y="6554"/>
                </a:lnTo>
                <a:lnTo>
                  <a:pt x="3887" y="6477"/>
                </a:lnTo>
                <a:lnTo>
                  <a:pt x="3976" y="6396"/>
                </a:lnTo>
                <a:lnTo>
                  <a:pt x="4064" y="6315"/>
                </a:lnTo>
                <a:lnTo>
                  <a:pt x="4152" y="6231"/>
                </a:lnTo>
                <a:lnTo>
                  <a:pt x="4237" y="6144"/>
                </a:lnTo>
                <a:lnTo>
                  <a:pt x="4321" y="6056"/>
                </a:lnTo>
                <a:lnTo>
                  <a:pt x="4405" y="5968"/>
                </a:lnTo>
                <a:lnTo>
                  <a:pt x="4488" y="5875"/>
                </a:lnTo>
                <a:lnTo>
                  <a:pt x="4488" y="5875"/>
                </a:lnTo>
                <a:lnTo>
                  <a:pt x="4585" y="5761"/>
                </a:lnTo>
                <a:lnTo>
                  <a:pt x="4680" y="5644"/>
                </a:lnTo>
                <a:lnTo>
                  <a:pt x="4772" y="5526"/>
                </a:lnTo>
                <a:lnTo>
                  <a:pt x="4861" y="5408"/>
                </a:lnTo>
                <a:lnTo>
                  <a:pt x="4947" y="5287"/>
                </a:lnTo>
                <a:lnTo>
                  <a:pt x="5031" y="5166"/>
                </a:lnTo>
                <a:lnTo>
                  <a:pt x="5110" y="5043"/>
                </a:lnTo>
                <a:lnTo>
                  <a:pt x="5188" y="4919"/>
                </a:lnTo>
                <a:lnTo>
                  <a:pt x="5262" y="4794"/>
                </a:lnTo>
                <a:lnTo>
                  <a:pt x="5333" y="4668"/>
                </a:lnTo>
                <a:lnTo>
                  <a:pt x="5401" y="4539"/>
                </a:lnTo>
                <a:lnTo>
                  <a:pt x="5466" y="4411"/>
                </a:lnTo>
                <a:lnTo>
                  <a:pt x="5527" y="4281"/>
                </a:lnTo>
                <a:lnTo>
                  <a:pt x="5587" y="4148"/>
                </a:lnTo>
                <a:lnTo>
                  <a:pt x="5642" y="4015"/>
                </a:lnTo>
                <a:lnTo>
                  <a:pt x="5693" y="3881"/>
                </a:lnTo>
                <a:lnTo>
                  <a:pt x="5744" y="3746"/>
                </a:lnTo>
                <a:lnTo>
                  <a:pt x="5789" y="3608"/>
                </a:lnTo>
                <a:lnTo>
                  <a:pt x="5831" y="3469"/>
                </a:lnTo>
                <a:lnTo>
                  <a:pt x="5870" y="3330"/>
                </a:lnTo>
                <a:lnTo>
                  <a:pt x="5905" y="3188"/>
                </a:lnTo>
                <a:lnTo>
                  <a:pt x="5937" y="3046"/>
                </a:lnTo>
                <a:lnTo>
                  <a:pt x="5967" y="2902"/>
                </a:lnTo>
                <a:lnTo>
                  <a:pt x="5991" y="2757"/>
                </a:lnTo>
                <a:lnTo>
                  <a:pt x="6013" y="2611"/>
                </a:lnTo>
                <a:lnTo>
                  <a:pt x="6031" y="2463"/>
                </a:lnTo>
                <a:lnTo>
                  <a:pt x="6046" y="2314"/>
                </a:lnTo>
                <a:lnTo>
                  <a:pt x="6057" y="2162"/>
                </a:lnTo>
                <a:lnTo>
                  <a:pt x="6065" y="2010"/>
                </a:lnTo>
                <a:lnTo>
                  <a:pt x="6068" y="1857"/>
                </a:lnTo>
                <a:lnTo>
                  <a:pt x="6068" y="1701"/>
                </a:lnTo>
                <a:lnTo>
                  <a:pt x="6065" y="1545"/>
                </a:lnTo>
                <a:lnTo>
                  <a:pt x="6065" y="1545"/>
                </a:lnTo>
                <a:lnTo>
                  <a:pt x="6065" y="1545"/>
                </a:lnTo>
                <a:lnTo>
                  <a:pt x="6065" y="1545"/>
                </a:lnTo>
                <a:close/>
                <a:moveTo>
                  <a:pt x="4208" y="5601"/>
                </a:moveTo>
                <a:lnTo>
                  <a:pt x="4208" y="5601"/>
                </a:lnTo>
                <a:lnTo>
                  <a:pt x="4142" y="5673"/>
                </a:lnTo>
                <a:lnTo>
                  <a:pt x="4076" y="5746"/>
                </a:lnTo>
                <a:lnTo>
                  <a:pt x="4008" y="5819"/>
                </a:lnTo>
                <a:lnTo>
                  <a:pt x="3940" y="5890"/>
                </a:lnTo>
                <a:lnTo>
                  <a:pt x="3871" y="5960"/>
                </a:lnTo>
                <a:lnTo>
                  <a:pt x="3799" y="6027"/>
                </a:lnTo>
                <a:lnTo>
                  <a:pt x="3728" y="6095"/>
                </a:lnTo>
                <a:lnTo>
                  <a:pt x="3656" y="6162"/>
                </a:lnTo>
                <a:lnTo>
                  <a:pt x="3583" y="6225"/>
                </a:lnTo>
                <a:lnTo>
                  <a:pt x="3509" y="6286"/>
                </a:lnTo>
                <a:lnTo>
                  <a:pt x="3433" y="6346"/>
                </a:lnTo>
                <a:lnTo>
                  <a:pt x="3355" y="6402"/>
                </a:lnTo>
                <a:lnTo>
                  <a:pt x="3277" y="6456"/>
                </a:lnTo>
                <a:lnTo>
                  <a:pt x="3198" y="6506"/>
                </a:lnTo>
                <a:lnTo>
                  <a:pt x="3117" y="6553"/>
                </a:lnTo>
                <a:lnTo>
                  <a:pt x="3037" y="6596"/>
                </a:lnTo>
                <a:lnTo>
                  <a:pt x="3037" y="6596"/>
                </a:lnTo>
                <a:lnTo>
                  <a:pt x="2959" y="6556"/>
                </a:lnTo>
                <a:lnTo>
                  <a:pt x="2883" y="6511"/>
                </a:lnTo>
                <a:lnTo>
                  <a:pt x="2807" y="6464"/>
                </a:lnTo>
                <a:lnTo>
                  <a:pt x="2734" y="6414"/>
                </a:lnTo>
                <a:lnTo>
                  <a:pt x="2660" y="6360"/>
                </a:lnTo>
                <a:lnTo>
                  <a:pt x="2589" y="6305"/>
                </a:lnTo>
                <a:lnTo>
                  <a:pt x="2518" y="6247"/>
                </a:lnTo>
                <a:lnTo>
                  <a:pt x="2448" y="6189"/>
                </a:lnTo>
                <a:lnTo>
                  <a:pt x="2379" y="6126"/>
                </a:lnTo>
                <a:lnTo>
                  <a:pt x="2311" y="6063"/>
                </a:lnTo>
                <a:lnTo>
                  <a:pt x="2245" y="5998"/>
                </a:lnTo>
                <a:lnTo>
                  <a:pt x="2178" y="5934"/>
                </a:lnTo>
                <a:lnTo>
                  <a:pt x="2114" y="5866"/>
                </a:lnTo>
                <a:lnTo>
                  <a:pt x="2049" y="5800"/>
                </a:lnTo>
                <a:lnTo>
                  <a:pt x="1923" y="5662"/>
                </a:lnTo>
                <a:lnTo>
                  <a:pt x="1923" y="5662"/>
                </a:lnTo>
                <a:lnTo>
                  <a:pt x="1844" y="5568"/>
                </a:lnTo>
                <a:lnTo>
                  <a:pt x="1765" y="5471"/>
                </a:lnTo>
                <a:lnTo>
                  <a:pt x="1689" y="5376"/>
                </a:lnTo>
                <a:lnTo>
                  <a:pt x="1614" y="5279"/>
                </a:lnTo>
                <a:lnTo>
                  <a:pt x="1540" y="5181"/>
                </a:lnTo>
                <a:lnTo>
                  <a:pt x="1471" y="5082"/>
                </a:lnTo>
                <a:lnTo>
                  <a:pt x="1401" y="4982"/>
                </a:lnTo>
                <a:lnTo>
                  <a:pt x="1333" y="4882"/>
                </a:lnTo>
                <a:lnTo>
                  <a:pt x="1269" y="4781"/>
                </a:lnTo>
                <a:lnTo>
                  <a:pt x="1206" y="4680"/>
                </a:lnTo>
                <a:lnTo>
                  <a:pt x="1144" y="4576"/>
                </a:lnTo>
                <a:lnTo>
                  <a:pt x="1084" y="4473"/>
                </a:lnTo>
                <a:lnTo>
                  <a:pt x="1028" y="4369"/>
                </a:lnTo>
                <a:lnTo>
                  <a:pt x="973" y="4264"/>
                </a:lnTo>
                <a:lnTo>
                  <a:pt x="921" y="4158"/>
                </a:lnTo>
                <a:lnTo>
                  <a:pt x="869" y="4051"/>
                </a:lnTo>
                <a:lnTo>
                  <a:pt x="823" y="3943"/>
                </a:lnTo>
                <a:lnTo>
                  <a:pt x="776" y="3833"/>
                </a:lnTo>
                <a:lnTo>
                  <a:pt x="732" y="3723"/>
                </a:lnTo>
                <a:lnTo>
                  <a:pt x="692" y="3613"/>
                </a:lnTo>
                <a:lnTo>
                  <a:pt x="653" y="3502"/>
                </a:lnTo>
                <a:lnTo>
                  <a:pt x="616" y="3388"/>
                </a:lnTo>
                <a:lnTo>
                  <a:pt x="582" y="3275"/>
                </a:lnTo>
                <a:lnTo>
                  <a:pt x="551" y="3159"/>
                </a:lnTo>
                <a:lnTo>
                  <a:pt x="522" y="3044"/>
                </a:lnTo>
                <a:lnTo>
                  <a:pt x="495" y="2928"/>
                </a:lnTo>
                <a:lnTo>
                  <a:pt x="472" y="2810"/>
                </a:lnTo>
                <a:lnTo>
                  <a:pt x="451" y="2690"/>
                </a:lnTo>
                <a:lnTo>
                  <a:pt x="431" y="2571"/>
                </a:lnTo>
                <a:lnTo>
                  <a:pt x="415" y="2450"/>
                </a:lnTo>
                <a:lnTo>
                  <a:pt x="402" y="2327"/>
                </a:lnTo>
                <a:lnTo>
                  <a:pt x="393" y="2204"/>
                </a:lnTo>
                <a:lnTo>
                  <a:pt x="393" y="2204"/>
                </a:lnTo>
                <a:lnTo>
                  <a:pt x="386" y="2122"/>
                </a:lnTo>
                <a:lnTo>
                  <a:pt x="383" y="2042"/>
                </a:lnTo>
                <a:lnTo>
                  <a:pt x="381" y="1960"/>
                </a:lnTo>
                <a:lnTo>
                  <a:pt x="383" y="1876"/>
                </a:lnTo>
                <a:lnTo>
                  <a:pt x="383" y="1876"/>
                </a:lnTo>
                <a:lnTo>
                  <a:pt x="918" y="1753"/>
                </a:lnTo>
                <a:lnTo>
                  <a:pt x="1042" y="1312"/>
                </a:lnTo>
                <a:lnTo>
                  <a:pt x="1700" y="1157"/>
                </a:lnTo>
                <a:lnTo>
                  <a:pt x="1705" y="1142"/>
                </a:lnTo>
                <a:lnTo>
                  <a:pt x="1825" y="687"/>
                </a:lnTo>
                <a:lnTo>
                  <a:pt x="3019" y="407"/>
                </a:lnTo>
                <a:lnTo>
                  <a:pt x="4250" y="687"/>
                </a:lnTo>
                <a:lnTo>
                  <a:pt x="4368" y="1152"/>
                </a:lnTo>
                <a:lnTo>
                  <a:pt x="5037" y="1312"/>
                </a:lnTo>
                <a:lnTo>
                  <a:pt x="5150" y="1753"/>
                </a:lnTo>
                <a:lnTo>
                  <a:pt x="5690" y="1876"/>
                </a:lnTo>
                <a:lnTo>
                  <a:pt x="5690" y="1876"/>
                </a:lnTo>
                <a:lnTo>
                  <a:pt x="5690" y="1876"/>
                </a:lnTo>
                <a:lnTo>
                  <a:pt x="5689" y="2010"/>
                </a:lnTo>
                <a:lnTo>
                  <a:pt x="5682" y="2144"/>
                </a:lnTo>
                <a:lnTo>
                  <a:pt x="5672" y="2275"/>
                </a:lnTo>
                <a:lnTo>
                  <a:pt x="5660" y="2406"/>
                </a:lnTo>
                <a:lnTo>
                  <a:pt x="5645" y="2535"/>
                </a:lnTo>
                <a:lnTo>
                  <a:pt x="5626" y="2663"/>
                </a:lnTo>
                <a:lnTo>
                  <a:pt x="5605" y="2789"/>
                </a:lnTo>
                <a:lnTo>
                  <a:pt x="5579" y="2915"/>
                </a:lnTo>
                <a:lnTo>
                  <a:pt x="5551" y="3039"/>
                </a:lnTo>
                <a:lnTo>
                  <a:pt x="5521" y="3162"/>
                </a:lnTo>
                <a:lnTo>
                  <a:pt x="5488" y="3283"/>
                </a:lnTo>
                <a:lnTo>
                  <a:pt x="5451" y="3405"/>
                </a:lnTo>
                <a:lnTo>
                  <a:pt x="5412" y="3524"/>
                </a:lnTo>
                <a:lnTo>
                  <a:pt x="5370" y="3642"/>
                </a:lnTo>
                <a:lnTo>
                  <a:pt x="5327" y="3760"/>
                </a:lnTo>
                <a:lnTo>
                  <a:pt x="5280" y="3875"/>
                </a:lnTo>
                <a:lnTo>
                  <a:pt x="5230" y="3991"/>
                </a:lnTo>
                <a:lnTo>
                  <a:pt x="5178" y="4104"/>
                </a:lnTo>
                <a:lnTo>
                  <a:pt x="5123" y="4217"/>
                </a:lnTo>
                <a:lnTo>
                  <a:pt x="5066" y="4329"/>
                </a:lnTo>
                <a:lnTo>
                  <a:pt x="5007" y="4440"/>
                </a:lnTo>
                <a:lnTo>
                  <a:pt x="4945" y="4550"/>
                </a:lnTo>
                <a:lnTo>
                  <a:pt x="4882" y="4660"/>
                </a:lnTo>
                <a:lnTo>
                  <a:pt x="4816" y="4769"/>
                </a:lnTo>
                <a:lnTo>
                  <a:pt x="4746" y="4875"/>
                </a:lnTo>
                <a:lnTo>
                  <a:pt x="4675" y="4982"/>
                </a:lnTo>
                <a:lnTo>
                  <a:pt x="4603" y="5087"/>
                </a:lnTo>
                <a:lnTo>
                  <a:pt x="4528" y="5192"/>
                </a:lnTo>
                <a:lnTo>
                  <a:pt x="4451" y="5295"/>
                </a:lnTo>
                <a:lnTo>
                  <a:pt x="4371" y="5397"/>
                </a:lnTo>
                <a:lnTo>
                  <a:pt x="4291" y="5501"/>
                </a:lnTo>
                <a:lnTo>
                  <a:pt x="4208" y="5601"/>
                </a:lnTo>
                <a:lnTo>
                  <a:pt x="4208" y="5601"/>
                </a:lnTo>
                <a:lnTo>
                  <a:pt x="4208" y="5601"/>
                </a:lnTo>
                <a:lnTo>
                  <a:pt x="4208" y="5601"/>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14496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1007943" rtl="0" eaLnBrk="1" latinLnBrk="0" hangingPunct="1">
        <a:lnSpc>
          <a:spcPct val="90000"/>
        </a:lnSpc>
        <a:spcBef>
          <a:spcPct val="0"/>
        </a:spcBef>
        <a:buNone/>
        <a:defRPr sz="2600" kern="1200" cap="none" baseline="0">
          <a:solidFill>
            <a:schemeClr val="bg1"/>
          </a:solidFill>
          <a:latin typeface="+mj-lt"/>
          <a:ea typeface="+mj-ea"/>
          <a:cs typeface="+mj-cs"/>
        </a:defRPr>
      </a:lvl1pPr>
    </p:titleStyle>
    <p:bodyStyle>
      <a:lvl1pPr marL="0" indent="0" algn="l" defTabSz="1007943" rtl="0" eaLnBrk="1" latinLnBrk="0" hangingPunct="1">
        <a:lnSpc>
          <a:spcPct val="90000"/>
        </a:lnSpc>
        <a:spcBef>
          <a:spcPts val="1102"/>
        </a:spcBef>
        <a:buFont typeface="Arial" panose="020B0604020202020204" pitchFamily="34" charset="0"/>
        <a:buNone/>
        <a:defRPr sz="1800" kern="1200">
          <a:solidFill>
            <a:schemeClr val="bg1">
              <a:lumMod val="50000"/>
            </a:schemeClr>
          </a:solidFill>
          <a:latin typeface="+mn-lt"/>
          <a:ea typeface="+mn-ea"/>
          <a:cs typeface="+mn-cs"/>
        </a:defRPr>
      </a:lvl1pPr>
      <a:lvl2pPr marL="182563" indent="-182563" algn="l" defTabSz="1007943" rtl="0" eaLnBrk="1" latinLnBrk="0" hangingPunct="1">
        <a:lnSpc>
          <a:spcPct val="90000"/>
        </a:lnSpc>
        <a:spcBef>
          <a:spcPts val="551"/>
        </a:spcBef>
        <a:buFont typeface="Arial" panose="020B0604020202020204" pitchFamily="34" charset="0"/>
        <a:buChar char="•"/>
        <a:defRPr sz="1800" kern="1200">
          <a:solidFill>
            <a:schemeClr val="bg1">
              <a:lumMod val="50000"/>
            </a:schemeClr>
          </a:solidFill>
          <a:latin typeface="+mn-lt"/>
          <a:ea typeface="+mn-ea"/>
          <a:cs typeface="+mn-cs"/>
        </a:defRPr>
      </a:lvl2pPr>
      <a:lvl3pPr marL="354013" indent="-171450" algn="l" defTabSz="1007943" rtl="0" eaLnBrk="1" latinLnBrk="0" hangingPunct="1">
        <a:lnSpc>
          <a:spcPct val="90000"/>
        </a:lnSpc>
        <a:spcBef>
          <a:spcPts val="551"/>
        </a:spcBef>
        <a:buFont typeface="Century Gothic" panose="020B0502020202020204" pitchFamily="34" charset="0"/>
        <a:buChar char="−"/>
        <a:defRPr sz="1800" kern="1200">
          <a:solidFill>
            <a:schemeClr val="bg1">
              <a:lumMod val="50000"/>
            </a:schemeClr>
          </a:solidFill>
          <a:latin typeface="+mn-lt"/>
          <a:ea typeface="+mn-ea"/>
          <a:cs typeface="+mn-cs"/>
        </a:defRPr>
      </a:lvl3pPr>
      <a:lvl4pPr marL="536575" indent="-182563" algn="l" defTabSz="1007943" rtl="0" eaLnBrk="1" latinLnBrk="0" hangingPunct="1">
        <a:lnSpc>
          <a:spcPct val="90000"/>
        </a:lnSpc>
        <a:spcBef>
          <a:spcPts val="551"/>
        </a:spcBef>
        <a:buFont typeface="Century Gothic" panose="020B0502020202020204" pitchFamily="34" charset="0"/>
        <a:buChar char="−"/>
        <a:defRPr sz="1800" kern="1200">
          <a:solidFill>
            <a:schemeClr val="bg1">
              <a:lumMod val="50000"/>
            </a:schemeClr>
          </a:solidFill>
          <a:latin typeface="+mn-lt"/>
          <a:ea typeface="+mn-ea"/>
          <a:cs typeface="+mn-cs"/>
        </a:defRPr>
      </a:lvl4pPr>
      <a:lvl5pPr marL="720725" indent="-184150" algn="l" defTabSz="1007943" rtl="0" eaLnBrk="1" latinLnBrk="0" hangingPunct="1">
        <a:lnSpc>
          <a:spcPct val="90000"/>
        </a:lnSpc>
        <a:spcBef>
          <a:spcPts val="551"/>
        </a:spcBef>
        <a:buFont typeface="Century Gothic" panose="020B0502020202020204" pitchFamily="34" charset="0"/>
        <a:buChar char="−"/>
        <a:defRPr sz="1800" kern="1200">
          <a:solidFill>
            <a:schemeClr val="bg1">
              <a:lumMod val="50000"/>
            </a:schemeClr>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9C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782F16-B3FA-4D14-B685-BDF4976CC31C}"/>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290607" y="514917"/>
            <a:ext cx="6110598" cy="4320000"/>
          </a:xfrm>
          <a:prstGeom prst="rect">
            <a:avLst/>
          </a:prstGeom>
        </p:spPr>
      </p:pic>
      <p:sp>
        <p:nvSpPr>
          <p:cNvPr id="8" name="Title 1">
            <a:extLst>
              <a:ext uri="{FF2B5EF4-FFF2-40B4-BE49-F238E27FC236}">
                <a16:creationId xmlns:a16="http://schemas.microsoft.com/office/drawing/2014/main" id="{495014DB-4F45-4D21-9955-F867E30751A3}"/>
              </a:ext>
            </a:extLst>
          </p:cNvPr>
          <p:cNvSpPr txBox="1">
            <a:spLocks/>
          </p:cNvSpPr>
          <p:nvPr/>
        </p:nvSpPr>
        <p:spPr>
          <a:xfrm>
            <a:off x="2081456" y="4530218"/>
            <a:ext cx="6528903" cy="609398"/>
          </a:xfrm>
          <a:prstGeom prst="rect">
            <a:avLst/>
          </a:prstGeom>
        </p:spPr>
        <p:txBody>
          <a:bodyPr vert="horz" wrap="none" lIns="0" tIns="0" rIns="0" bIns="0" rtlCol="0" anchor="b" anchorCtr="0">
            <a:spAutoFit/>
          </a:bodyPr>
          <a:lstStyle>
            <a:lvl1pPr algn="l" defTabSz="1007943" rtl="0" eaLnBrk="1" latinLnBrk="0" hangingPunct="1">
              <a:lnSpc>
                <a:spcPct val="90000"/>
              </a:lnSpc>
              <a:spcBef>
                <a:spcPct val="0"/>
              </a:spcBef>
              <a:buNone/>
              <a:defRPr sz="2600" kern="1200" cap="all" baseline="0">
                <a:solidFill>
                  <a:schemeClr val="tx1"/>
                </a:solidFill>
                <a:latin typeface="+mj-lt"/>
                <a:ea typeface="+mj-ea"/>
                <a:cs typeface="+mj-cs"/>
              </a:defRPr>
            </a:lvl1pPr>
          </a:lstStyle>
          <a:p>
            <a:pPr algn="ctr"/>
            <a:r>
              <a:rPr lang="en-GB" sz="4400" dirty="0">
                <a:solidFill>
                  <a:schemeClr val="bg1"/>
                </a:solidFill>
                <a:latin typeface="Segoe UI" panose="020B0502040204020203" pitchFamily="34" charset="0"/>
                <a:cs typeface="Segoe UI" panose="020B0502040204020203" pitchFamily="34" charset="0"/>
              </a:rPr>
              <a:t>Gender pay gap report</a:t>
            </a:r>
          </a:p>
        </p:txBody>
      </p:sp>
      <p:sp>
        <p:nvSpPr>
          <p:cNvPr id="11" name="Subtitle 2">
            <a:extLst>
              <a:ext uri="{FF2B5EF4-FFF2-40B4-BE49-F238E27FC236}">
                <a16:creationId xmlns:a16="http://schemas.microsoft.com/office/drawing/2014/main" id="{A7FF97D7-2641-4D45-B452-CABC61A2B856}"/>
              </a:ext>
            </a:extLst>
          </p:cNvPr>
          <p:cNvSpPr txBox="1">
            <a:spLocks/>
          </p:cNvSpPr>
          <p:nvPr/>
        </p:nvSpPr>
        <p:spPr>
          <a:xfrm>
            <a:off x="4377692" y="5452268"/>
            <a:ext cx="1936428" cy="249299"/>
          </a:xfrm>
          <a:prstGeom prst="rect">
            <a:avLst/>
          </a:prstGeom>
        </p:spPr>
        <p:txBody>
          <a:bodyPr vert="horz" wrap="none" lIns="0" tIns="0" rIns="0" bIns="0" rtlCol="0">
            <a:spAutoFit/>
          </a:bodyPr>
          <a:lstStyle>
            <a:lvl1pPr marL="0" indent="0" algn="l" defTabSz="1007943" rtl="0" eaLnBrk="1" latinLnBrk="0" hangingPunct="1">
              <a:lnSpc>
                <a:spcPct val="90000"/>
              </a:lnSpc>
              <a:spcBef>
                <a:spcPts val="1102"/>
              </a:spcBef>
              <a:buFont typeface="Arial" panose="020B0604020202020204" pitchFamily="34" charset="0"/>
              <a:buNone/>
              <a:defRPr sz="1800" kern="1200">
                <a:solidFill>
                  <a:schemeClr val="bg1"/>
                </a:solidFill>
                <a:latin typeface="+mn-lt"/>
                <a:ea typeface="+mn-ea"/>
                <a:cs typeface="+mn-cs"/>
              </a:defRPr>
            </a:lvl1pPr>
            <a:lvl2pPr marL="182563" indent="-182563" algn="l" defTabSz="1007943" rtl="0" eaLnBrk="1" latinLnBrk="0" hangingPunct="1">
              <a:lnSpc>
                <a:spcPct val="90000"/>
              </a:lnSpc>
              <a:spcBef>
                <a:spcPts val="551"/>
              </a:spcBef>
              <a:buFont typeface="Arial" panose="020B0604020202020204" pitchFamily="34" charset="0"/>
              <a:buChar char="•"/>
              <a:defRPr sz="1800" kern="1200">
                <a:solidFill>
                  <a:schemeClr val="bg1"/>
                </a:solidFill>
                <a:latin typeface="+mn-lt"/>
                <a:ea typeface="+mn-ea"/>
                <a:cs typeface="+mn-cs"/>
              </a:defRPr>
            </a:lvl2pPr>
            <a:lvl3pPr marL="354013" indent="-171450" algn="l" defTabSz="1007943" rtl="0" eaLnBrk="1" latinLnBrk="0" hangingPunct="1">
              <a:lnSpc>
                <a:spcPct val="90000"/>
              </a:lnSpc>
              <a:spcBef>
                <a:spcPts val="551"/>
              </a:spcBef>
              <a:buFont typeface="Century Gothic" panose="020B0502020202020204" pitchFamily="34" charset="0"/>
              <a:buChar char="−"/>
              <a:defRPr sz="1800" kern="1200">
                <a:solidFill>
                  <a:schemeClr val="bg1"/>
                </a:solidFill>
                <a:latin typeface="+mn-lt"/>
                <a:ea typeface="+mn-ea"/>
                <a:cs typeface="+mn-cs"/>
              </a:defRPr>
            </a:lvl3pPr>
            <a:lvl4pPr marL="536575" indent="-182563" algn="l" defTabSz="1007943" rtl="0" eaLnBrk="1" latinLnBrk="0" hangingPunct="1">
              <a:lnSpc>
                <a:spcPct val="90000"/>
              </a:lnSpc>
              <a:spcBef>
                <a:spcPts val="551"/>
              </a:spcBef>
              <a:buFont typeface="Century Gothic" panose="020B0502020202020204" pitchFamily="34" charset="0"/>
              <a:buChar char="−"/>
              <a:defRPr sz="1800" kern="1200">
                <a:solidFill>
                  <a:schemeClr val="bg1"/>
                </a:solidFill>
                <a:latin typeface="+mn-lt"/>
                <a:ea typeface="+mn-ea"/>
                <a:cs typeface="+mn-cs"/>
              </a:defRPr>
            </a:lvl4pPr>
            <a:lvl5pPr marL="720725" indent="-184150" algn="l" defTabSz="1007943" rtl="0" eaLnBrk="1" latinLnBrk="0" hangingPunct="1">
              <a:lnSpc>
                <a:spcPct val="90000"/>
              </a:lnSpc>
              <a:spcBef>
                <a:spcPts val="551"/>
              </a:spcBef>
              <a:buFont typeface="Century Gothic" panose="020B0502020202020204" pitchFamily="34" charset="0"/>
              <a:buChar char="−"/>
              <a:defRPr sz="1800" kern="1200">
                <a:solidFill>
                  <a:schemeClr val="bg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algn="ctr"/>
            <a:r>
              <a:rPr lang="en-GB" dirty="0"/>
              <a:t>As of 5 April 2017 </a:t>
            </a:r>
          </a:p>
        </p:txBody>
      </p:sp>
      <p:cxnSp>
        <p:nvCxnSpPr>
          <p:cNvPr id="12" name="Straight Connector 11">
            <a:extLst>
              <a:ext uri="{FF2B5EF4-FFF2-40B4-BE49-F238E27FC236}">
                <a16:creationId xmlns:a16="http://schemas.microsoft.com/office/drawing/2014/main" id="{DA3BC266-0807-4D9B-848A-0D2A0BB7F9A1}"/>
              </a:ext>
            </a:extLst>
          </p:cNvPr>
          <p:cNvCxnSpPr/>
          <p:nvPr/>
        </p:nvCxnSpPr>
        <p:spPr>
          <a:xfrm>
            <a:off x="3850739" y="5238472"/>
            <a:ext cx="299033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26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A36C-ABA8-41F0-9858-26BADA5F2C4A}"/>
              </a:ext>
            </a:extLst>
          </p:cNvPr>
          <p:cNvSpPr>
            <a:spLocks noGrp="1"/>
          </p:cNvSpPr>
          <p:nvPr>
            <p:ph type="title"/>
          </p:nvPr>
        </p:nvSpPr>
        <p:spPr/>
        <p:txBody>
          <a:bodyPr/>
          <a:lstStyle/>
          <a:p>
            <a:r>
              <a:rPr lang="en-GB" dirty="0"/>
              <a:t>Warner Bros. Studios Leavesden Limited</a:t>
            </a:r>
            <a:br>
              <a:rPr lang="en-GB" dirty="0"/>
            </a:br>
            <a:r>
              <a:rPr lang="en-GB" dirty="0"/>
              <a:t>Gender Pay Gap as of 5 April 2017 </a:t>
            </a:r>
            <a:endParaRPr lang="en-US" dirty="0"/>
          </a:p>
        </p:txBody>
      </p:sp>
      <p:sp>
        <p:nvSpPr>
          <p:cNvPr id="3" name="Rectangle 2">
            <a:extLst>
              <a:ext uri="{FF2B5EF4-FFF2-40B4-BE49-F238E27FC236}">
                <a16:creationId xmlns:a16="http://schemas.microsoft.com/office/drawing/2014/main" id="{4FC967C8-A0A3-4E3E-B9FA-26BBE649B3DD}"/>
              </a:ext>
            </a:extLst>
          </p:cNvPr>
          <p:cNvSpPr/>
          <p:nvPr/>
        </p:nvSpPr>
        <p:spPr>
          <a:xfrm>
            <a:off x="482013" y="1296408"/>
            <a:ext cx="4472516" cy="6262721"/>
          </a:xfrm>
          <a:prstGeom prst="rect">
            <a:avLst/>
          </a:prstGeom>
        </p:spPr>
        <p:txBody>
          <a:bodyPr wrap="square" lIns="0" tIns="0" rIns="0" bIns="0">
            <a:noAutofit/>
          </a:bodyPr>
          <a:lstStyle/>
          <a:p>
            <a:pPr lvl="0" defTabSz="914400" eaLnBrk="0" fontAlgn="base" hangingPunct="0">
              <a:spcBef>
                <a:spcPct val="0"/>
              </a:spcBef>
              <a:spcAft>
                <a:spcPct val="0"/>
              </a:spcAft>
            </a:pPr>
            <a:r>
              <a:rPr lang="en-GB" altLang="en-US" sz="1050" dirty="0">
                <a:ea typeface="Calibri" panose="020F0502020204030204" pitchFamily="34" charset="0"/>
                <a:cs typeface="Arial" panose="020B0604020202020204" pitchFamily="34" charset="0"/>
              </a:rPr>
              <a:t>Warner Bros. Studios Leavesden Limited (WBSL) is committed to providing equal opportunities for all our employees and for all job applicants. We hire, train, promote and compensate employees without regard to gender (or other factors prohibited by applicable equality legislation).  </a:t>
            </a:r>
          </a:p>
          <a:p>
            <a:pPr lvl="0" defTabSz="914400" eaLnBrk="0" fontAlgn="base" hangingPunct="0">
              <a:spcBef>
                <a:spcPct val="0"/>
              </a:spcBef>
              <a:spcAft>
                <a:spcPct val="0"/>
              </a:spcAft>
            </a:pPr>
            <a:endParaRPr lang="en-GB" sz="1050" dirty="0">
              <a:solidFill>
                <a:schemeClr val="tx1">
                  <a:lumMod val="75000"/>
                  <a:lumOff val="25000"/>
                </a:schemeClr>
              </a:solidFill>
              <a:ea typeface="Calibri" panose="020F0502020204030204" pitchFamily="34" charset="0"/>
            </a:endParaRPr>
          </a:p>
          <a:p>
            <a:pPr algn="just"/>
            <a:r>
              <a:rPr lang="en-GB" sz="1050" b="1" dirty="0">
                <a:solidFill>
                  <a:schemeClr val="tx1">
                    <a:lumMod val="75000"/>
                    <a:lumOff val="25000"/>
                  </a:schemeClr>
                </a:solidFill>
              </a:rPr>
              <a:t>Equal Pay</a:t>
            </a:r>
            <a:endParaRPr lang="en-GB" sz="1050" dirty="0">
              <a:solidFill>
                <a:schemeClr val="tx1">
                  <a:lumMod val="75000"/>
                  <a:lumOff val="25000"/>
                </a:schemeClr>
              </a:solidFill>
            </a:endParaRPr>
          </a:p>
          <a:p>
            <a:pPr lvl="0" defTabSz="914400" eaLnBrk="0" fontAlgn="base" hangingPunct="0">
              <a:spcBef>
                <a:spcPct val="0"/>
              </a:spcBef>
              <a:spcAft>
                <a:spcPct val="0"/>
              </a:spcAft>
            </a:pPr>
            <a:r>
              <a:rPr lang="en-GB" altLang="en-US" sz="1050" dirty="0">
                <a:ea typeface="Calibri" panose="020F0502020204030204" pitchFamily="34" charset="0"/>
                <a:cs typeface="Arial" panose="020B0604020202020204" pitchFamily="34" charset="0"/>
              </a:rPr>
              <a:t>Across WBSL’s business, our employees receive equal pay for equal work, regardless of gender. More than half (56%) of WBSL’s overall workforce is female.</a:t>
            </a:r>
            <a:endParaRPr lang="en-GB" altLang="en-US" sz="1050" dirty="0">
              <a:ea typeface="Calibri" panose="020F0502020204030204" pitchFamily="34" charset="0"/>
              <a:cs typeface="Times New Roman" panose="02020603050405020304" pitchFamily="18" charset="0"/>
            </a:endParaRPr>
          </a:p>
          <a:p>
            <a:pPr algn="just"/>
            <a:endParaRPr lang="en-GB" sz="1050" dirty="0">
              <a:solidFill>
                <a:schemeClr val="tx1">
                  <a:lumMod val="75000"/>
                  <a:lumOff val="25000"/>
                </a:schemeClr>
              </a:solidFill>
            </a:endParaRPr>
          </a:p>
          <a:p>
            <a:pPr algn="just"/>
            <a:r>
              <a:rPr lang="en-GB" sz="1050" b="1" dirty="0">
                <a:solidFill>
                  <a:schemeClr val="tx1">
                    <a:lumMod val="75000"/>
                    <a:lumOff val="25000"/>
                  </a:schemeClr>
                </a:solidFill>
              </a:rPr>
              <a:t>Understanding our Gender Pay Gap</a:t>
            </a:r>
          </a:p>
          <a:p>
            <a:pPr lvl="0" defTabSz="914400" eaLnBrk="0" fontAlgn="base" hangingPunct="0">
              <a:spcBef>
                <a:spcPct val="0"/>
              </a:spcBef>
              <a:spcAft>
                <a:spcPct val="0"/>
              </a:spcAft>
            </a:pPr>
            <a:r>
              <a:rPr lang="en-GB" altLang="en-US" sz="1050" dirty="0">
                <a:ea typeface="Calibri" panose="020F0502020204030204" pitchFamily="34" charset="0"/>
                <a:cs typeface="Arial" panose="020B0604020202020204" pitchFamily="34" charset="0"/>
              </a:rPr>
              <a:t>Like many UK companies, we have a gender pay gap - </a:t>
            </a:r>
            <a:r>
              <a:rPr lang="en-GB" altLang="en-US" sz="1050" dirty="0">
                <a:solidFill>
                  <a:srgbClr val="000000"/>
                </a:solidFill>
                <a:ea typeface="Calibri" panose="020F0502020204030204" pitchFamily="34" charset="0"/>
                <a:cs typeface="Arial" panose="020B0604020202020204" pitchFamily="34" charset="0"/>
              </a:rPr>
              <a:t>our </a:t>
            </a:r>
            <a:r>
              <a:rPr lang="en-GB" altLang="en-US" sz="1050" dirty="0">
                <a:ea typeface="Calibri" panose="020F0502020204030204" pitchFamily="34" charset="0"/>
                <a:cs typeface="Arial" panose="020B0604020202020204" pitchFamily="34" charset="0"/>
              </a:rPr>
              <a:t>median is 14.4% and our mean is 19.8%.  Although the majority of our employees receive a bonus, the bonus gender pay gap reflects that there are more men than women in the senior executive leadership team - </a:t>
            </a:r>
            <a:r>
              <a:rPr lang="en-GB" altLang="en-US" sz="1050" dirty="0">
                <a:solidFill>
                  <a:srgbClr val="000000"/>
                </a:solidFill>
                <a:ea typeface="Calibri" panose="020F0502020204030204" pitchFamily="34" charset="0"/>
                <a:cs typeface="Arial" panose="020B0604020202020204" pitchFamily="34" charset="0"/>
              </a:rPr>
              <a:t>our </a:t>
            </a:r>
            <a:r>
              <a:rPr lang="en-GB" altLang="en-US" sz="1050" dirty="0">
                <a:ea typeface="Calibri" panose="020F0502020204030204" pitchFamily="34" charset="0"/>
                <a:cs typeface="Arial" panose="020B0604020202020204" pitchFamily="34" charset="0"/>
              </a:rPr>
              <a:t>median is 0% and our mean is 54.2%.</a:t>
            </a:r>
            <a:endParaRPr lang="en-GB" altLang="en-US" sz="1050" dirty="0">
              <a:ea typeface="Calibri" panose="020F0502020204030204" pitchFamily="34" charset="0"/>
              <a:cs typeface="Times New Roman" panose="02020603050405020304" pitchFamily="18" charset="0"/>
            </a:endParaRPr>
          </a:p>
          <a:p>
            <a:pPr algn="just"/>
            <a:endParaRPr lang="en-GB" sz="1050" dirty="0">
              <a:solidFill>
                <a:schemeClr val="tx1">
                  <a:lumMod val="75000"/>
                  <a:lumOff val="25000"/>
                </a:schemeClr>
              </a:solidFill>
            </a:endParaRPr>
          </a:p>
          <a:p>
            <a:pPr algn="just">
              <a:spcAft>
                <a:spcPts val="0"/>
              </a:spcAft>
            </a:pPr>
            <a:r>
              <a:rPr lang="en-GB" sz="1050" b="1" dirty="0">
                <a:solidFill>
                  <a:schemeClr val="tx1">
                    <a:lumMod val="75000"/>
                    <a:lumOff val="25000"/>
                  </a:schemeClr>
                </a:solidFill>
                <a:ea typeface="Calibri" panose="020F0502020204030204" pitchFamily="34" charset="0"/>
                <a:cs typeface="Times New Roman" panose="02020603050405020304" pitchFamily="18" charset="0"/>
              </a:rPr>
              <a:t>Ongoing Efforts</a:t>
            </a:r>
          </a:p>
          <a:p>
            <a:pPr lvl="0" defTabSz="914400" eaLnBrk="0" fontAlgn="base" hangingPunct="0">
              <a:spcBef>
                <a:spcPct val="0"/>
              </a:spcBef>
              <a:spcAft>
                <a:spcPct val="0"/>
              </a:spcAft>
            </a:pPr>
            <a:r>
              <a:rPr lang="en-GB" altLang="en-US" sz="1000" dirty="0">
                <a:ea typeface="Calibri" panose="020F0502020204030204" pitchFamily="34" charset="0"/>
                <a:cs typeface="Arial" panose="020B0604020202020204" pitchFamily="34" charset="0"/>
              </a:rPr>
              <a:t>As part of our ongoing efforts relating to equal opportunities, we have an active programme of development and leadership training, and provide unconscious bias training for the management team. W</a:t>
            </a:r>
            <a:r>
              <a:rPr lang="en-GB" altLang="en-US" sz="1000" dirty="0" bmk="">
                <a:ea typeface="Calibri" panose="020F0502020204030204" pitchFamily="34" charset="0"/>
                <a:cs typeface="Arial" panose="020B0604020202020204" pitchFamily="34" charset="0"/>
              </a:rPr>
              <a:t>e are also supportive of part-time and flexible working arrangements</a:t>
            </a:r>
            <a:r>
              <a:rPr lang="en-GB" altLang="en-US" sz="1000" dirty="0">
                <a:ea typeface="Calibri" panose="020F0502020204030204" pitchFamily="34" charset="0"/>
                <a:cs typeface="Arial" panose="020B0604020202020204" pitchFamily="34" charset="0"/>
              </a:rPr>
              <a:t> for all employees, regardless of gender.</a:t>
            </a:r>
          </a:p>
          <a:p>
            <a:pPr lvl="0" defTabSz="914400" eaLnBrk="0" fontAlgn="base" hangingPunct="0">
              <a:spcBef>
                <a:spcPct val="0"/>
              </a:spcBef>
              <a:spcAft>
                <a:spcPct val="0"/>
              </a:spcAft>
            </a:pPr>
            <a:r>
              <a:rPr lang="en-GB" sz="1000" dirty="0"/>
              <a:t>We are determined to continue to address areas in our business where women are under-represented and to identify any barriers to progression. We will monitor the different stages of our employee life cycle, from recruitment through development, promotion and annual pay reviews, to help us identify relevant actions throughout the company to reduce our gender pay gap.</a:t>
            </a:r>
            <a:endParaRPr lang="en-GB" altLang="en-US" sz="1000" dirty="0">
              <a:ea typeface="Calibri" panose="020F0502020204030204" pitchFamily="34" charset="0"/>
              <a:cs typeface="Times New Roman" panose="02020603050405020304" pitchFamily="18" charset="0"/>
            </a:endParaRPr>
          </a:p>
          <a:p>
            <a:endParaRPr lang="en-GB" sz="1000" dirty="0">
              <a:solidFill>
                <a:schemeClr val="tx1">
                  <a:lumMod val="75000"/>
                  <a:lumOff val="25000"/>
                </a:schemeClr>
              </a:solidFill>
            </a:endParaRPr>
          </a:p>
          <a:p>
            <a:r>
              <a:rPr lang="en-GB" altLang="en-US" sz="1000" dirty="0">
                <a:ea typeface="Calibri" panose="020F0502020204030204" pitchFamily="34" charset="0"/>
                <a:cs typeface="Arial" panose="020B0604020202020204" pitchFamily="34" charset="0"/>
              </a:rPr>
              <a:t>I can confirm on behalf of Warner Bros. Studios Leavesden Limited that the information provided is accurate.</a:t>
            </a:r>
            <a:endParaRPr lang="en-GB" sz="1000" dirty="0"/>
          </a:p>
          <a:p>
            <a:endParaRPr lang="en-GB" sz="1050" dirty="0"/>
          </a:p>
          <a:p>
            <a:endParaRPr lang="en-GB" sz="1050" dirty="0"/>
          </a:p>
          <a:p>
            <a:endParaRPr lang="en-GB" sz="1050" dirty="0"/>
          </a:p>
          <a:p>
            <a:endParaRPr lang="en-GB" sz="1050" dirty="0"/>
          </a:p>
          <a:p>
            <a:pPr lvl="0" defTabSz="914400" eaLnBrk="0" fontAlgn="base" hangingPunct="0">
              <a:spcBef>
                <a:spcPct val="0"/>
              </a:spcBef>
              <a:spcAft>
                <a:spcPct val="0"/>
              </a:spcAft>
            </a:pPr>
            <a:r>
              <a:rPr lang="en-GB" altLang="en-US" sz="1050" dirty="0">
                <a:ea typeface="Calibri" panose="020F0502020204030204" pitchFamily="34" charset="0"/>
                <a:cs typeface="Arial" panose="020B0604020202020204" pitchFamily="34" charset="0"/>
              </a:rPr>
              <a:t>David Bisoni</a:t>
            </a:r>
          </a:p>
          <a:p>
            <a:pPr lvl="0" defTabSz="914400" eaLnBrk="0" fontAlgn="base" hangingPunct="0">
              <a:spcBef>
                <a:spcPct val="0"/>
              </a:spcBef>
              <a:spcAft>
                <a:spcPct val="0"/>
              </a:spcAft>
            </a:pPr>
            <a:r>
              <a:rPr lang="en-GB" sz="1000" dirty="0"/>
              <a:t>Statutory Director of Warner Bros. Studios Leavesden Limited</a:t>
            </a:r>
            <a:endParaRPr lang="en-GB" altLang="en-US" sz="1000" dirty="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0680206-7B9B-4FB6-AC1C-8DF686315441}"/>
              </a:ext>
            </a:extLst>
          </p:cNvPr>
          <p:cNvGraphicFramePr>
            <a:graphicFrameLocks noGrp="1"/>
          </p:cNvGraphicFramePr>
          <p:nvPr>
            <p:extLst>
              <p:ext uri="{D42A27DB-BD31-4B8C-83A1-F6EECF244321}">
                <p14:modId xmlns:p14="http://schemas.microsoft.com/office/powerpoint/2010/main" val="718527260"/>
              </p:ext>
            </p:extLst>
          </p:nvPr>
        </p:nvGraphicFramePr>
        <p:xfrm>
          <a:off x="5896352" y="2846976"/>
          <a:ext cx="1333501" cy="423672"/>
        </p:xfrm>
        <a:graphic>
          <a:graphicData uri="http://schemas.openxmlformats.org/drawingml/2006/table">
            <a:tbl>
              <a:tblPr firstRow="1" firstCol="1" bandRow="1">
                <a:tableStyleId>{5C22544A-7EE6-4342-B048-85BDC9FD1C3A}</a:tableStyleId>
              </a:tblPr>
              <a:tblGrid>
                <a:gridCol w="679323">
                  <a:extLst>
                    <a:ext uri="{9D8B030D-6E8A-4147-A177-3AD203B41FA5}">
                      <a16:colId xmlns:a16="http://schemas.microsoft.com/office/drawing/2014/main" val="650697492"/>
                    </a:ext>
                  </a:extLst>
                </a:gridCol>
                <a:gridCol w="654178">
                  <a:extLst>
                    <a:ext uri="{9D8B030D-6E8A-4147-A177-3AD203B41FA5}">
                      <a16:colId xmlns:a16="http://schemas.microsoft.com/office/drawing/2014/main" val="3881352404"/>
                    </a:ext>
                  </a:extLst>
                </a:gridCol>
              </a:tblGrid>
              <a:tr h="200025">
                <a:tc>
                  <a:txBody>
                    <a:bodyPr/>
                    <a:lstStyle/>
                    <a:p>
                      <a:pPr>
                        <a:lnSpc>
                          <a:spcPct val="115000"/>
                        </a:lnSpc>
                        <a:spcAft>
                          <a:spcPts val="0"/>
                        </a:spcAft>
                      </a:pPr>
                      <a:r>
                        <a:rPr lang="en-GB" sz="1100" b="0">
                          <a:solidFill>
                            <a:schemeClr val="tx1"/>
                          </a:solidFill>
                          <a:effectLst/>
                        </a:rPr>
                        <a:t>Median</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r">
                        <a:lnSpc>
                          <a:spcPct val="115000"/>
                        </a:lnSpc>
                        <a:spcAft>
                          <a:spcPts val="0"/>
                        </a:spcAft>
                      </a:pPr>
                      <a:r>
                        <a:rPr lang="en-GB" sz="1100" b="0" dirty="0">
                          <a:solidFill>
                            <a:schemeClr val="tx1"/>
                          </a:solidFill>
                          <a:effectLst/>
                        </a:rPr>
                        <a:t>14.4%</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529337613"/>
                  </a:ext>
                </a:extLst>
              </a:tr>
              <a:tr h="200025">
                <a:tc>
                  <a:txBody>
                    <a:bodyPr/>
                    <a:lstStyle/>
                    <a:p>
                      <a:pPr>
                        <a:lnSpc>
                          <a:spcPct val="115000"/>
                        </a:lnSpc>
                        <a:spcAft>
                          <a:spcPts val="0"/>
                        </a:spcAft>
                      </a:pPr>
                      <a:r>
                        <a:rPr lang="en-GB" sz="1100" b="0">
                          <a:solidFill>
                            <a:schemeClr val="tx1"/>
                          </a:solidFill>
                          <a:effectLst/>
                        </a:rPr>
                        <a:t>Mean</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r">
                        <a:lnSpc>
                          <a:spcPct val="115000"/>
                        </a:lnSpc>
                        <a:spcAft>
                          <a:spcPts val="0"/>
                        </a:spcAft>
                      </a:pPr>
                      <a:r>
                        <a:rPr lang="en-GB" sz="1100" b="0" dirty="0">
                          <a:solidFill>
                            <a:schemeClr val="tx1"/>
                          </a:solidFill>
                          <a:effectLst/>
                        </a:rPr>
                        <a:t>19.8%</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1173196336"/>
                  </a:ext>
                </a:extLst>
              </a:tr>
            </a:tbl>
          </a:graphicData>
        </a:graphic>
      </p:graphicFrame>
      <p:sp>
        <p:nvSpPr>
          <p:cNvPr id="7" name="Rectangle 6">
            <a:extLst>
              <a:ext uri="{FF2B5EF4-FFF2-40B4-BE49-F238E27FC236}">
                <a16:creationId xmlns:a16="http://schemas.microsoft.com/office/drawing/2014/main" id="{A8D835DA-9A20-40E5-8B57-6E245F0CE103}"/>
              </a:ext>
            </a:extLst>
          </p:cNvPr>
          <p:cNvSpPr/>
          <p:nvPr/>
        </p:nvSpPr>
        <p:spPr>
          <a:xfrm>
            <a:off x="5569982" y="1239258"/>
            <a:ext cx="4777562" cy="900246"/>
          </a:xfrm>
          <a:prstGeom prst="rect">
            <a:avLst/>
          </a:prstGeom>
        </p:spPr>
        <p:txBody>
          <a:bodyPr wrap="square">
            <a:spAutoFit/>
          </a:bodyPr>
          <a:lstStyle/>
          <a:p>
            <a:pPr algn="just">
              <a:spcAft>
                <a:spcPts val="0"/>
              </a:spcAft>
            </a:pPr>
            <a:r>
              <a:rPr lang="en-GB" sz="1050" dirty="0"/>
              <a:t>The gender pay gap is different from the concept of equal pay. The gender pay gap is not job-specific, but rather illustrates the differences in average pay (both median and mean) between women and men in an organisation. Equal pay refers to any pay differences between men and women who carry out the same jobs, similar jobs or work of equal value. </a:t>
            </a:r>
          </a:p>
        </p:txBody>
      </p:sp>
      <p:sp>
        <p:nvSpPr>
          <p:cNvPr id="9" name="Rectangle 8">
            <a:extLst>
              <a:ext uri="{FF2B5EF4-FFF2-40B4-BE49-F238E27FC236}">
                <a16:creationId xmlns:a16="http://schemas.microsoft.com/office/drawing/2014/main" id="{EC06730B-EE33-484B-9AF5-0DE9F703449C}"/>
              </a:ext>
            </a:extLst>
          </p:cNvPr>
          <p:cNvSpPr/>
          <p:nvPr/>
        </p:nvSpPr>
        <p:spPr>
          <a:xfrm>
            <a:off x="5465207" y="2391908"/>
            <a:ext cx="2383393" cy="400110"/>
          </a:xfrm>
          <a:prstGeom prst="rect">
            <a:avLst/>
          </a:prstGeom>
          <a:noFill/>
        </p:spPr>
        <p:txBody>
          <a:bodyPr wrap="square">
            <a:spAutoFit/>
          </a:bodyPr>
          <a:lstStyle/>
          <a:p>
            <a:pPr algn="ctr">
              <a:spcAft>
                <a:spcPts val="0"/>
              </a:spcAft>
            </a:pPr>
            <a:r>
              <a:rPr lang="en-GB" sz="1000" b="1" dirty="0">
                <a:solidFill>
                  <a:srgbClr val="000000"/>
                </a:solidFill>
                <a:ea typeface="Calibri" panose="020F0502020204030204" pitchFamily="34" charset="0"/>
                <a:cs typeface="Times New Roman" panose="02020603050405020304" pitchFamily="18" charset="0"/>
              </a:rPr>
              <a:t>Gender pay gap based on hourly pay for male and female employees </a:t>
            </a:r>
            <a:endParaRPr lang="en-GB" sz="1000" dirty="0">
              <a:ea typeface="Calibri" panose="020F0502020204030204" pitchFamily="34"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3D29584E-8E7A-44C8-BE0D-CF63C68F2CA0}"/>
              </a:ext>
            </a:extLst>
          </p:cNvPr>
          <p:cNvGraphicFramePr>
            <a:graphicFrameLocks noGrp="1"/>
          </p:cNvGraphicFramePr>
          <p:nvPr>
            <p:extLst>
              <p:ext uri="{D42A27DB-BD31-4B8C-83A1-F6EECF244321}">
                <p14:modId xmlns:p14="http://schemas.microsoft.com/office/powerpoint/2010/main" val="301465203"/>
              </p:ext>
            </p:extLst>
          </p:nvPr>
        </p:nvGraphicFramePr>
        <p:xfrm>
          <a:off x="8171676" y="2820512"/>
          <a:ext cx="2082290" cy="423672"/>
        </p:xfrm>
        <a:graphic>
          <a:graphicData uri="http://schemas.openxmlformats.org/drawingml/2006/table">
            <a:tbl>
              <a:tblPr firstRow="1" firstCol="1" bandRow="1">
                <a:tableStyleId>{5C22544A-7EE6-4342-B048-85BDC9FD1C3A}</a:tableStyleId>
              </a:tblPr>
              <a:tblGrid>
                <a:gridCol w="1053590">
                  <a:extLst>
                    <a:ext uri="{9D8B030D-6E8A-4147-A177-3AD203B41FA5}">
                      <a16:colId xmlns:a16="http://schemas.microsoft.com/office/drawing/2014/main" val="26368620"/>
                    </a:ext>
                  </a:extLst>
                </a:gridCol>
                <a:gridCol w="1028700">
                  <a:extLst>
                    <a:ext uri="{9D8B030D-6E8A-4147-A177-3AD203B41FA5}">
                      <a16:colId xmlns:a16="http://schemas.microsoft.com/office/drawing/2014/main" val="2656636789"/>
                    </a:ext>
                  </a:extLst>
                </a:gridCol>
              </a:tblGrid>
              <a:tr h="200025">
                <a:tc>
                  <a:txBody>
                    <a:bodyPr/>
                    <a:lstStyle/>
                    <a:p>
                      <a:pPr>
                        <a:lnSpc>
                          <a:spcPct val="115000"/>
                        </a:lnSpc>
                        <a:spcAft>
                          <a:spcPts val="0"/>
                        </a:spcAft>
                      </a:pPr>
                      <a:r>
                        <a:rPr lang="en-GB" sz="1100" b="0">
                          <a:solidFill>
                            <a:schemeClr val="tx1"/>
                          </a:solidFill>
                          <a:effectLst/>
                        </a:rPr>
                        <a:t>Median</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r">
                        <a:lnSpc>
                          <a:spcPct val="115000"/>
                        </a:lnSpc>
                        <a:spcAft>
                          <a:spcPts val="0"/>
                        </a:spcAf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9525" marB="9525" anchor="b">
                    <a:noFill/>
                  </a:tcPr>
                </a:tc>
                <a:extLst>
                  <a:ext uri="{0D108BD9-81ED-4DB2-BD59-A6C34878D82A}">
                    <a16:rowId xmlns:a16="http://schemas.microsoft.com/office/drawing/2014/main" val="2852240865"/>
                  </a:ext>
                </a:extLst>
              </a:tr>
              <a:tr h="200025">
                <a:tc>
                  <a:txBody>
                    <a:bodyPr/>
                    <a:lstStyle/>
                    <a:p>
                      <a:pPr>
                        <a:lnSpc>
                          <a:spcPct val="115000"/>
                        </a:lnSpc>
                        <a:spcAft>
                          <a:spcPts val="0"/>
                        </a:spcAft>
                      </a:pPr>
                      <a:r>
                        <a:rPr lang="en-GB" sz="1100" b="0">
                          <a:solidFill>
                            <a:schemeClr val="tx1"/>
                          </a:solidFill>
                          <a:effectLst/>
                        </a:rPr>
                        <a:t>Mean</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r">
                        <a:lnSpc>
                          <a:spcPct val="115000"/>
                        </a:lnSpc>
                        <a:spcAft>
                          <a:spcPts val="0"/>
                        </a:spcAft>
                      </a:pPr>
                      <a:r>
                        <a:rPr lang="en-GB" sz="1100" b="0" dirty="0">
                          <a:solidFill>
                            <a:schemeClr val="tx1"/>
                          </a:solidFill>
                          <a:effectLst/>
                        </a:rPr>
                        <a:t>54.2%</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1614267157"/>
                  </a:ext>
                </a:extLst>
              </a:tr>
            </a:tbl>
          </a:graphicData>
        </a:graphic>
      </p:graphicFrame>
      <p:sp>
        <p:nvSpPr>
          <p:cNvPr id="13" name="Rectangle 12">
            <a:extLst>
              <a:ext uri="{FF2B5EF4-FFF2-40B4-BE49-F238E27FC236}">
                <a16:creationId xmlns:a16="http://schemas.microsoft.com/office/drawing/2014/main" id="{EFCCA37E-4AEE-46A5-A704-C18F3DF6C8ED}"/>
              </a:ext>
            </a:extLst>
          </p:cNvPr>
          <p:cNvSpPr/>
          <p:nvPr/>
        </p:nvSpPr>
        <p:spPr>
          <a:xfrm>
            <a:off x="8105001" y="2391908"/>
            <a:ext cx="2383393" cy="400110"/>
          </a:xfrm>
          <a:prstGeom prst="rect">
            <a:avLst/>
          </a:prstGeom>
          <a:noFill/>
        </p:spPr>
        <p:txBody>
          <a:bodyPr wrap="square">
            <a:spAutoFit/>
          </a:bodyPr>
          <a:lstStyle/>
          <a:p>
            <a:pPr algn="ctr">
              <a:spcAft>
                <a:spcPts val="0"/>
              </a:spcAft>
            </a:pPr>
            <a:r>
              <a:rPr lang="en-GB" sz="1000" b="1" dirty="0">
                <a:solidFill>
                  <a:srgbClr val="000000"/>
                </a:solidFill>
                <a:cs typeface="Times New Roman" panose="02020603050405020304" pitchFamily="18" charset="0"/>
              </a:rPr>
              <a:t>Gender pay gap based on bonus for male and female employees</a:t>
            </a:r>
          </a:p>
        </p:txBody>
      </p:sp>
      <p:graphicFrame>
        <p:nvGraphicFramePr>
          <p:cNvPr id="14" name="Table 13">
            <a:extLst>
              <a:ext uri="{FF2B5EF4-FFF2-40B4-BE49-F238E27FC236}">
                <a16:creationId xmlns:a16="http://schemas.microsoft.com/office/drawing/2014/main" id="{99E0753C-EC46-4918-A235-AF7178370628}"/>
              </a:ext>
            </a:extLst>
          </p:cNvPr>
          <p:cNvGraphicFramePr>
            <a:graphicFrameLocks noGrp="1"/>
          </p:cNvGraphicFramePr>
          <p:nvPr>
            <p:extLst>
              <p:ext uri="{D42A27DB-BD31-4B8C-83A1-F6EECF244321}">
                <p14:modId xmlns:p14="http://schemas.microsoft.com/office/powerpoint/2010/main" val="2495915299"/>
              </p:ext>
            </p:extLst>
          </p:nvPr>
        </p:nvGraphicFramePr>
        <p:xfrm>
          <a:off x="6835874" y="3994583"/>
          <a:ext cx="2082290" cy="404622"/>
        </p:xfrm>
        <a:graphic>
          <a:graphicData uri="http://schemas.openxmlformats.org/drawingml/2006/table">
            <a:tbl>
              <a:tblPr firstRow="1" firstCol="1" bandRow="1">
                <a:tableStyleId>{5C22544A-7EE6-4342-B048-85BDC9FD1C3A}</a:tableStyleId>
              </a:tblPr>
              <a:tblGrid>
                <a:gridCol w="1072654">
                  <a:extLst>
                    <a:ext uri="{9D8B030D-6E8A-4147-A177-3AD203B41FA5}">
                      <a16:colId xmlns:a16="http://schemas.microsoft.com/office/drawing/2014/main" val="3134028329"/>
                    </a:ext>
                  </a:extLst>
                </a:gridCol>
                <a:gridCol w="1009636">
                  <a:extLst>
                    <a:ext uri="{9D8B030D-6E8A-4147-A177-3AD203B41FA5}">
                      <a16:colId xmlns:a16="http://schemas.microsoft.com/office/drawing/2014/main" val="24594429"/>
                    </a:ext>
                  </a:extLst>
                </a:gridCol>
              </a:tblGrid>
              <a:tr h="190500">
                <a:tc>
                  <a:txBody>
                    <a:bodyPr/>
                    <a:lstStyle/>
                    <a:p>
                      <a:pPr fontAlgn="b">
                        <a:lnSpc>
                          <a:spcPct val="115000"/>
                        </a:lnSpc>
                        <a:spcAft>
                          <a:spcPts val="0"/>
                        </a:spcAft>
                      </a:pPr>
                      <a:r>
                        <a:rPr lang="en-GB" sz="1100" b="0">
                          <a:solidFill>
                            <a:schemeClr val="tx1"/>
                          </a:solidFill>
                          <a:effectLst/>
                        </a:rPr>
                        <a:t>Males</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noFill/>
                  </a:tcPr>
                </a:tc>
                <a:tc>
                  <a:txBody>
                    <a:bodyPr/>
                    <a:lstStyle/>
                    <a:p>
                      <a:pPr algn="ctr" fontAlgn="b">
                        <a:lnSpc>
                          <a:spcPct val="115000"/>
                        </a:lnSpc>
                        <a:spcAft>
                          <a:spcPts val="0"/>
                        </a:spcAft>
                      </a:pPr>
                      <a:r>
                        <a:rPr lang="en-GB" sz="1100" b="0" dirty="0">
                          <a:solidFill>
                            <a:schemeClr val="tx1"/>
                          </a:solidFill>
                          <a:effectLst/>
                        </a:rPr>
                        <a:t>63 %</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570325520"/>
                  </a:ext>
                </a:extLst>
              </a:tr>
              <a:tr h="200025">
                <a:tc>
                  <a:txBody>
                    <a:bodyPr/>
                    <a:lstStyle/>
                    <a:p>
                      <a:pPr fontAlgn="b">
                        <a:lnSpc>
                          <a:spcPct val="115000"/>
                        </a:lnSpc>
                        <a:spcAft>
                          <a:spcPts val="0"/>
                        </a:spcAft>
                      </a:pPr>
                      <a:r>
                        <a:rPr lang="en-GB" sz="1100" b="0">
                          <a:solidFill>
                            <a:schemeClr val="tx1"/>
                          </a:solidFill>
                          <a:effectLst/>
                        </a:rPr>
                        <a:t>Females</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noFill/>
                  </a:tcPr>
                </a:tc>
                <a:tc>
                  <a:txBody>
                    <a:bodyPr/>
                    <a:lstStyle/>
                    <a:p>
                      <a:pPr algn="ctr" fontAlgn="b">
                        <a:lnSpc>
                          <a:spcPct val="115000"/>
                        </a:lnSpc>
                        <a:spcAft>
                          <a:spcPts val="0"/>
                        </a:spcAft>
                      </a:pPr>
                      <a:r>
                        <a:rPr lang="en-GB" sz="1100" b="0" dirty="0">
                          <a:solidFill>
                            <a:schemeClr val="tx1"/>
                          </a:solidFill>
                          <a:effectLst/>
                        </a:rPr>
                        <a:t>54 %</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noFill/>
                  </a:tcPr>
                </a:tc>
                <a:extLst>
                  <a:ext uri="{0D108BD9-81ED-4DB2-BD59-A6C34878D82A}">
                    <a16:rowId xmlns:a16="http://schemas.microsoft.com/office/drawing/2014/main" val="1044631352"/>
                  </a:ext>
                </a:extLst>
              </a:tr>
            </a:tbl>
          </a:graphicData>
        </a:graphic>
      </p:graphicFrame>
      <p:sp>
        <p:nvSpPr>
          <p:cNvPr id="50" name="Rectangle 49">
            <a:extLst>
              <a:ext uri="{FF2B5EF4-FFF2-40B4-BE49-F238E27FC236}">
                <a16:creationId xmlns:a16="http://schemas.microsoft.com/office/drawing/2014/main" id="{323BC60F-5E47-4F5B-8EB1-1A336665A432}"/>
              </a:ext>
            </a:extLst>
          </p:cNvPr>
          <p:cNvSpPr/>
          <p:nvPr/>
        </p:nvSpPr>
        <p:spPr>
          <a:xfrm>
            <a:off x="6769973" y="3538413"/>
            <a:ext cx="2272804" cy="400110"/>
          </a:xfrm>
          <a:prstGeom prst="rect">
            <a:avLst/>
          </a:prstGeom>
          <a:noFill/>
        </p:spPr>
        <p:txBody>
          <a:bodyPr wrap="square">
            <a:spAutoFit/>
          </a:bodyPr>
          <a:lstStyle/>
          <a:p>
            <a:pPr algn="ctr"/>
            <a:r>
              <a:rPr lang="en-GB" sz="1000" b="1" dirty="0"/>
              <a:t>Proportion (%) of male and female employees who received a bonus </a:t>
            </a:r>
            <a:endParaRPr lang="en-GB" sz="1000" dirty="0"/>
          </a:p>
        </p:txBody>
      </p:sp>
      <p:graphicFrame>
        <p:nvGraphicFramePr>
          <p:cNvPr id="17" name="Table 16">
            <a:extLst>
              <a:ext uri="{FF2B5EF4-FFF2-40B4-BE49-F238E27FC236}">
                <a16:creationId xmlns:a16="http://schemas.microsoft.com/office/drawing/2014/main" id="{AAE3722E-3C60-416D-BC1A-0F4B67A0D417}"/>
              </a:ext>
            </a:extLst>
          </p:cNvPr>
          <p:cNvGraphicFramePr>
            <a:graphicFrameLocks noGrp="1"/>
          </p:cNvGraphicFramePr>
          <p:nvPr>
            <p:extLst>
              <p:ext uri="{D42A27DB-BD31-4B8C-83A1-F6EECF244321}">
                <p14:modId xmlns:p14="http://schemas.microsoft.com/office/powerpoint/2010/main" val="120437470"/>
              </p:ext>
            </p:extLst>
          </p:nvPr>
        </p:nvGraphicFramePr>
        <p:xfrm>
          <a:off x="5537710" y="5146976"/>
          <a:ext cx="4716256" cy="1251966"/>
        </p:xfrm>
        <a:graphic>
          <a:graphicData uri="http://schemas.openxmlformats.org/drawingml/2006/table">
            <a:tbl>
              <a:tblPr firstRow="1" firstCol="1" bandRow="1">
                <a:tableStyleId>{5C22544A-7EE6-4342-B048-85BDC9FD1C3A}</a:tableStyleId>
              </a:tblPr>
              <a:tblGrid>
                <a:gridCol w="2022700">
                  <a:extLst>
                    <a:ext uri="{9D8B030D-6E8A-4147-A177-3AD203B41FA5}">
                      <a16:colId xmlns:a16="http://schemas.microsoft.com/office/drawing/2014/main" val="3877701100"/>
                    </a:ext>
                  </a:extLst>
                </a:gridCol>
                <a:gridCol w="1297840">
                  <a:extLst>
                    <a:ext uri="{9D8B030D-6E8A-4147-A177-3AD203B41FA5}">
                      <a16:colId xmlns:a16="http://schemas.microsoft.com/office/drawing/2014/main" val="3657092831"/>
                    </a:ext>
                  </a:extLst>
                </a:gridCol>
                <a:gridCol w="1395716">
                  <a:extLst>
                    <a:ext uri="{9D8B030D-6E8A-4147-A177-3AD203B41FA5}">
                      <a16:colId xmlns:a16="http://schemas.microsoft.com/office/drawing/2014/main" val="144583278"/>
                    </a:ext>
                  </a:extLst>
                </a:gridCol>
              </a:tblGrid>
              <a:tr h="200025">
                <a:tc>
                  <a:txBody>
                    <a:bodyPr/>
                    <a:lstStyle/>
                    <a:p>
                      <a:pPr>
                        <a:lnSpc>
                          <a:spcPct val="115000"/>
                        </a:lnSpc>
                        <a:spcAft>
                          <a:spcPts val="0"/>
                        </a:spcAft>
                      </a:pPr>
                      <a:r>
                        <a:rPr lang="en-GB" sz="1100" b="0" dirty="0">
                          <a:solidFill>
                            <a:schemeClr val="tx1"/>
                          </a:solidFill>
                          <a:effectLst/>
                        </a:rPr>
                        <a:t>QUARTILE PAY BAND</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ctr">
                    <a:noFill/>
                  </a:tcPr>
                </a:tc>
                <a:tc>
                  <a:txBody>
                    <a:bodyPr/>
                    <a:lstStyle/>
                    <a:p>
                      <a:pPr>
                        <a:lnSpc>
                          <a:spcPct val="115000"/>
                        </a:lnSpc>
                        <a:spcAft>
                          <a:spcPts val="0"/>
                        </a:spcAft>
                      </a:pPr>
                      <a:r>
                        <a:rPr lang="en-GB" sz="1100" b="0" dirty="0">
                          <a:solidFill>
                            <a:schemeClr val="tx1"/>
                          </a:solidFill>
                          <a:effectLst/>
                        </a:rPr>
                        <a:t>MALES in quartile (%)</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nSpc>
                          <a:spcPct val="115000"/>
                        </a:lnSpc>
                        <a:spcAft>
                          <a:spcPts val="0"/>
                        </a:spcAft>
                      </a:pPr>
                      <a:r>
                        <a:rPr lang="en-GB" sz="1100" b="0">
                          <a:solidFill>
                            <a:schemeClr val="tx1"/>
                          </a:solidFill>
                          <a:effectLst/>
                        </a:rPr>
                        <a:t>FEMALES in quartile (%)</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751484697"/>
                  </a:ext>
                </a:extLst>
              </a:tr>
              <a:tr h="200025">
                <a:tc>
                  <a:txBody>
                    <a:bodyPr/>
                    <a:lstStyle/>
                    <a:p>
                      <a:pPr>
                        <a:lnSpc>
                          <a:spcPct val="115000"/>
                        </a:lnSpc>
                        <a:spcAft>
                          <a:spcPts val="0"/>
                        </a:spcAft>
                      </a:pPr>
                      <a:r>
                        <a:rPr lang="en-GB" sz="1100" b="0">
                          <a:solidFill>
                            <a:schemeClr val="tx1"/>
                          </a:solidFill>
                          <a:effectLst/>
                        </a:rPr>
                        <a:t>4th Quartile (Upper)</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dirty="0">
                          <a:solidFill>
                            <a:schemeClr val="tx1"/>
                          </a:solidFill>
                          <a:effectLst/>
                        </a:rPr>
                        <a:t>60%</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a:solidFill>
                            <a:schemeClr val="tx1"/>
                          </a:solidFill>
                          <a:effectLst/>
                        </a:rPr>
                        <a:t>40%</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348001118"/>
                  </a:ext>
                </a:extLst>
              </a:tr>
              <a:tr h="200025">
                <a:tc>
                  <a:txBody>
                    <a:bodyPr/>
                    <a:lstStyle/>
                    <a:p>
                      <a:pPr>
                        <a:lnSpc>
                          <a:spcPct val="115000"/>
                        </a:lnSpc>
                        <a:spcAft>
                          <a:spcPts val="0"/>
                        </a:spcAft>
                      </a:pPr>
                      <a:r>
                        <a:rPr lang="en-GB" sz="1100" b="0">
                          <a:solidFill>
                            <a:schemeClr val="tx1"/>
                          </a:solidFill>
                          <a:effectLst/>
                        </a:rPr>
                        <a:t>3rd Quartile (Upper middle)</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dirty="0">
                          <a:solidFill>
                            <a:schemeClr val="tx1"/>
                          </a:solidFill>
                          <a:effectLst/>
                        </a:rPr>
                        <a:t>48%</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dirty="0">
                          <a:solidFill>
                            <a:schemeClr val="tx1"/>
                          </a:solidFill>
                          <a:effectLst/>
                        </a:rPr>
                        <a:t>52%</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2410078347"/>
                  </a:ext>
                </a:extLst>
              </a:tr>
              <a:tr h="200025">
                <a:tc>
                  <a:txBody>
                    <a:bodyPr/>
                    <a:lstStyle/>
                    <a:p>
                      <a:pPr>
                        <a:lnSpc>
                          <a:spcPct val="115000"/>
                        </a:lnSpc>
                        <a:spcAft>
                          <a:spcPts val="0"/>
                        </a:spcAft>
                      </a:pPr>
                      <a:r>
                        <a:rPr lang="en-GB" sz="1100" b="0">
                          <a:solidFill>
                            <a:schemeClr val="tx1"/>
                          </a:solidFill>
                          <a:effectLst/>
                        </a:rPr>
                        <a:t>2nd Quartile (Lower middle)</a:t>
                      </a:r>
                      <a:endParaRPr lang="en-GB"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dirty="0">
                          <a:solidFill>
                            <a:schemeClr val="tx1"/>
                          </a:solidFill>
                          <a:effectLst/>
                        </a:rPr>
                        <a:t>35%</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dirty="0">
                          <a:solidFill>
                            <a:schemeClr val="tx1"/>
                          </a:solidFill>
                          <a:effectLst/>
                        </a:rPr>
                        <a:t>65%</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3825557961"/>
                  </a:ext>
                </a:extLst>
              </a:tr>
              <a:tr h="200025">
                <a:tc>
                  <a:txBody>
                    <a:bodyPr/>
                    <a:lstStyle/>
                    <a:p>
                      <a:pPr>
                        <a:lnSpc>
                          <a:spcPct val="115000"/>
                        </a:lnSpc>
                        <a:spcAft>
                          <a:spcPts val="0"/>
                        </a:spcAft>
                      </a:pPr>
                      <a:r>
                        <a:rPr lang="en-GB" sz="1100" b="0" dirty="0">
                          <a:solidFill>
                            <a:schemeClr val="tx1"/>
                          </a:solidFill>
                          <a:effectLst/>
                        </a:rPr>
                        <a:t>1st Quartile (Lower)</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dirty="0">
                          <a:solidFill>
                            <a:schemeClr val="tx1"/>
                          </a:solidFill>
                          <a:effectLst/>
                        </a:rPr>
                        <a:t>31%</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tc>
                  <a:txBody>
                    <a:bodyPr/>
                    <a:lstStyle/>
                    <a:p>
                      <a:pPr algn="ctr">
                        <a:lnSpc>
                          <a:spcPct val="115000"/>
                        </a:lnSpc>
                        <a:spcAft>
                          <a:spcPts val="0"/>
                        </a:spcAft>
                      </a:pPr>
                      <a:r>
                        <a:rPr lang="en-GB" sz="1100" b="0" dirty="0">
                          <a:solidFill>
                            <a:schemeClr val="tx1"/>
                          </a:solidFill>
                          <a:effectLst/>
                        </a:rPr>
                        <a:t>69%</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noFill/>
                  </a:tcPr>
                </a:tc>
                <a:extLst>
                  <a:ext uri="{0D108BD9-81ED-4DB2-BD59-A6C34878D82A}">
                    <a16:rowId xmlns:a16="http://schemas.microsoft.com/office/drawing/2014/main" val="3966396600"/>
                  </a:ext>
                </a:extLst>
              </a:tr>
            </a:tbl>
          </a:graphicData>
        </a:graphic>
      </p:graphicFrame>
      <p:sp>
        <p:nvSpPr>
          <p:cNvPr id="18" name="Rectangle 17">
            <a:extLst>
              <a:ext uri="{FF2B5EF4-FFF2-40B4-BE49-F238E27FC236}">
                <a16:creationId xmlns:a16="http://schemas.microsoft.com/office/drawing/2014/main" id="{552B3516-B945-4BA3-ACD4-4312BFB8C478}"/>
              </a:ext>
            </a:extLst>
          </p:cNvPr>
          <p:cNvSpPr/>
          <p:nvPr/>
        </p:nvSpPr>
        <p:spPr>
          <a:xfrm>
            <a:off x="5465207" y="4823794"/>
            <a:ext cx="4882337" cy="246221"/>
          </a:xfrm>
          <a:prstGeom prst="rect">
            <a:avLst/>
          </a:prstGeom>
          <a:noFill/>
        </p:spPr>
        <p:txBody>
          <a:bodyPr wrap="square">
            <a:spAutoFit/>
          </a:bodyPr>
          <a:lstStyle/>
          <a:p>
            <a:pPr algn="ctr"/>
            <a:r>
              <a:rPr lang="en-GB" sz="1000" b="1" dirty="0"/>
              <a:t>Proportion (%) of male and female employees in each quartile pay band</a:t>
            </a:r>
          </a:p>
        </p:txBody>
      </p:sp>
      <p:cxnSp>
        <p:nvCxnSpPr>
          <p:cNvPr id="11" name="Straight Connector 10">
            <a:extLst>
              <a:ext uri="{FF2B5EF4-FFF2-40B4-BE49-F238E27FC236}">
                <a16:creationId xmlns:a16="http://schemas.microsoft.com/office/drawing/2014/main" id="{622D50BF-EFD9-4A14-94BD-2FDE36E9DE72}"/>
              </a:ext>
            </a:extLst>
          </p:cNvPr>
          <p:cNvCxnSpPr/>
          <p:nvPr/>
        </p:nvCxnSpPr>
        <p:spPr>
          <a:xfrm>
            <a:off x="6769973" y="3938523"/>
            <a:ext cx="2272804"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DCEC163F-DB1F-4B0E-BFE2-EA204FDE64F9}"/>
              </a:ext>
            </a:extLst>
          </p:cNvPr>
          <p:cNvCxnSpPr/>
          <p:nvPr/>
        </p:nvCxnSpPr>
        <p:spPr>
          <a:xfrm>
            <a:off x="5520501" y="2796635"/>
            <a:ext cx="2272804"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098C8332-E5D1-4BA3-A4A9-6971FD3250D8}"/>
              </a:ext>
            </a:extLst>
          </p:cNvPr>
          <p:cNvCxnSpPr/>
          <p:nvPr/>
        </p:nvCxnSpPr>
        <p:spPr>
          <a:xfrm>
            <a:off x="8171676" y="2792018"/>
            <a:ext cx="2272804"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5DA40C1B-6428-4CFB-9FEF-DDC04BCAA7C5}"/>
              </a:ext>
            </a:extLst>
          </p:cNvPr>
          <p:cNvCxnSpPr>
            <a:cxnSpLocks/>
          </p:cNvCxnSpPr>
          <p:nvPr/>
        </p:nvCxnSpPr>
        <p:spPr>
          <a:xfrm>
            <a:off x="5575796" y="5107626"/>
            <a:ext cx="4626511"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53170C1E-748B-4E73-B385-8A67DDA0A8A9}"/>
              </a:ext>
            </a:extLst>
          </p:cNvPr>
          <p:cNvPicPr>
            <a:picLocks noChangeAspect="1"/>
          </p:cNvPicPr>
          <p:nvPr/>
        </p:nvPicPr>
        <p:blipFill>
          <a:blip r:embed="rId3"/>
          <a:stretch>
            <a:fillRect/>
          </a:stretch>
        </p:blipFill>
        <p:spPr>
          <a:xfrm rot="5400000">
            <a:off x="690943" y="6023990"/>
            <a:ext cx="578835" cy="996696"/>
          </a:xfrm>
          <a:prstGeom prst="rect">
            <a:avLst/>
          </a:prstGeom>
        </p:spPr>
      </p:pic>
    </p:spTree>
    <p:extLst>
      <p:ext uri="{BB962C8B-B14F-4D97-AF65-F5344CB8AC3E}">
        <p14:creationId xmlns:p14="http://schemas.microsoft.com/office/powerpoint/2010/main" val="2944732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theme1.xml><?xml version="1.0" encoding="utf-8"?>
<a:theme xmlns:a="http://schemas.openxmlformats.org/drawingml/2006/main" name="WarnerBrothers Theme 01">
  <a:themeElements>
    <a:clrScheme name="WB1">
      <a:dk1>
        <a:sysClr val="windowText" lastClr="000000"/>
      </a:dk1>
      <a:lt1>
        <a:sysClr val="window" lastClr="FFFFFF"/>
      </a:lt1>
      <a:dk2>
        <a:srgbClr val="44546A"/>
      </a:dk2>
      <a:lt2>
        <a:srgbClr val="E7E6E6"/>
      </a:lt2>
      <a:accent1>
        <a:srgbClr val="37A5F7"/>
      </a:accent1>
      <a:accent2>
        <a:srgbClr val="B1D3EF"/>
      </a:accent2>
      <a:accent3>
        <a:srgbClr val="0079C3"/>
      </a:accent3>
      <a:accent4>
        <a:srgbClr val="EB6C15"/>
      </a:accent4>
      <a:accent5>
        <a:srgbClr val="F4BF1B"/>
      </a:accent5>
      <a:accent6>
        <a:srgbClr val="8EA0AE"/>
      </a:accent6>
      <a:hlink>
        <a:srgbClr val="0079C3"/>
      </a:hlink>
      <a:folHlink>
        <a:srgbClr val="49ADF8"/>
      </a:folHlink>
    </a:clrScheme>
    <a:fontScheme name="Segoe">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rnerBrothers Theme 02">
  <a:themeElements>
    <a:clrScheme name="WB2">
      <a:dk1>
        <a:sysClr val="windowText" lastClr="000000"/>
      </a:dk1>
      <a:lt1>
        <a:sysClr val="window" lastClr="FFFFFF"/>
      </a:lt1>
      <a:dk2>
        <a:srgbClr val="44546A"/>
      </a:dk2>
      <a:lt2>
        <a:srgbClr val="E7E6E6"/>
      </a:lt2>
      <a:accent1>
        <a:srgbClr val="005A92"/>
      </a:accent1>
      <a:accent2>
        <a:srgbClr val="49ADF8"/>
      </a:accent2>
      <a:accent3>
        <a:srgbClr val="0079C3"/>
      </a:accent3>
      <a:accent4>
        <a:srgbClr val="49ADF8"/>
      </a:accent4>
      <a:accent5>
        <a:srgbClr val="7EB7E5"/>
      </a:accent5>
      <a:accent6>
        <a:srgbClr val="8EA0AE"/>
      </a:accent6>
      <a:hlink>
        <a:srgbClr val="0079C3"/>
      </a:hlink>
      <a:folHlink>
        <a:srgbClr val="49ADF8"/>
      </a:folHlink>
    </a:clrScheme>
    <a:fontScheme name="Segoe">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2238</TotalTime>
  <Words>247</Words>
  <Application>Microsoft Office PowerPoint</Application>
  <PresentationFormat>Custom</PresentationFormat>
  <Paragraphs>57</Paragraphs>
  <Slides>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Century Gothic</vt:lpstr>
      <vt:lpstr>Segoe UI</vt:lpstr>
      <vt:lpstr>Times New Roman</vt:lpstr>
      <vt:lpstr>WarnerBrothers Theme 01</vt:lpstr>
      <vt:lpstr>WarnerBrothers Theme 02</vt:lpstr>
      <vt:lpstr>PowerPoint Presentation</vt:lpstr>
      <vt:lpstr>Warner Bros. Studios Leavesden Limited Gender Pay Gap as of 5 April 2017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Parry</dc:creator>
  <cp:lastModifiedBy>Bishop, Clare</cp:lastModifiedBy>
  <cp:revision>201</cp:revision>
  <cp:lastPrinted>2018-02-28T12:42:07Z</cp:lastPrinted>
  <dcterms:created xsi:type="dcterms:W3CDTF">2018-02-06T13:10:54Z</dcterms:created>
  <dcterms:modified xsi:type="dcterms:W3CDTF">2018-03-27T08:48:13Z</dcterms:modified>
</cp:coreProperties>
</file>